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customXml/itemProps3.xml" ContentType="application/vnd.openxmlformats-officedocument.customXmlPropertie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Override PartName="/customXml/itemProps2.xml" ContentType="application/vnd.openxmlformats-officedocument.customXmlProperties+xml"/>
  <Override PartName="/docProps/custom.xml" ContentType="application/vnd.openxmlformats-officedocument.custom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r:id="rId4"/>
  </p:sldMasterIdLst>
  <p:notesMasterIdLst>
    <p:notesMasterId r:id="rId9"/>
  </p:notesMasterIdLst>
  <p:handoutMasterIdLst>
    <p:handoutMasterId r:id="rId10"/>
  </p:handoutMasterIdLst>
  <p:sldIdLst>
    <p:sldId id="1188" r:id="rId5"/>
    <p:sldId id="1238" r:id="rId6"/>
    <p:sldId id="1240" r:id="rId7"/>
    <p:sldId id="1239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14FBE"/>
    <a:srgbClr val="B02E9D"/>
    <a:srgbClr val="0000FF"/>
    <a:srgbClr val="008000"/>
    <a:srgbClr val="FF0000"/>
    <a:srgbClr val="FFFF99"/>
    <a:srgbClr val="CC0066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1737" autoAdjust="0"/>
    <p:restoredTop sz="95267" autoAdjust="0"/>
  </p:normalViewPr>
  <p:slideViewPr>
    <p:cSldViewPr>
      <p:cViewPr varScale="1">
        <p:scale>
          <a:sx n="128" d="100"/>
          <a:sy n="128" d="100"/>
        </p:scale>
        <p:origin x="-512" y="-1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1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9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3ED000F1-9374-4A7D-83E1-3AC01442BAA4}" type="datetimeFigureOut">
              <a:rPr lang="en-US"/>
              <a:pPr>
                <a:defRPr/>
              </a:pPr>
              <a:t>8/22/11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79A4D3E6-5D6D-4446-9FA4-960C370BC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737A5D-409C-485C-9951-5EF66F938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88984-B68F-4C0F-A04D-693387180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CCAC-E8C0-487E-9682-3F6A9FBFE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A310-127C-45D0-B293-8AEF30C2E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72FA0-29CC-48B8-A993-C1A311017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00A1A-CE97-4DCC-B054-D4C62660F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61B4B-9212-4E15-92D8-F1EBE6AA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3B5B7-BEDF-477E-8363-AB3229CC2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810DB-4636-4F62-A211-A9B5D5E71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4B2CB-B589-48D8-852A-69FACDB2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E8F7-81A3-4B05-85B1-4F6F5287B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F5440-E7E3-4C68-ACA5-1BA0F1D57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7D0CC-AF1F-43F2-8AF9-077B911F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1st LHC MD Schedule 2011/12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BC35EF17-E456-465E-A5B8-11E565F8F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03/05/2011, FOM</a:t>
            </a:r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3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Planning for LHC MD #3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70225"/>
            <a:ext cx="8229600" cy="2590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R. Assmann, G. </a:t>
            </a:r>
            <a:r>
              <a:rPr lang="en-US" dirty="0" err="1" smtClean="0"/>
              <a:t>Papotti</a:t>
            </a:r>
            <a:r>
              <a:rPr lang="en-US" dirty="0" smtClean="0"/>
              <a:t>, F. Zimmermann</a:t>
            </a:r>
            <a:br>
              <a:rPr lang="en-US" dirty="0" smtClean="0"/>
            </a:br>
            <a:r>
              <a:rPr lang="en-US" dirty="0" smtClean="0"/>
              <a:t>and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dirty="0" smtClean="0"/>
              <a:t>G. Rumolo</a:t>
            </a: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23.08.2011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3rd LHC MD Schedule 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23/08/2011, FOM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395420" y="764630"/>
          <a:ext cx="8497180" cy="550551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94854"/>
                <a:gridCol w="1045346"/>
                <a:gridCol w="541000"/>
                <a:gridCol w="611160"/>
                <a:gridCol w="531840"/>
                <a:gridCol w="620320"/>
                <a:gridCol w="648090"/>
                <a:gridCol w="1008140"/>
                <a:gridCol w="1008140"/>
                <a:gridCol w="1008140"/>
                <a:gridCol w="1080150"/>
              </a:tblGrid>
              <a:tr h="3454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MD</a:t>
                      </a:r>
                      <a:r>
                        <a:rPr lang="en-GB" sz="1000" u="none" strike="noStrike" baseline="0" dirty="0" smtClean="0"/>
                        <a:t> TITLE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EN.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LHC BEAM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PPB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TRANSV. EMIT.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LONG. EMIT.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PSB  USER</a:t>
                      </a:r>
                      <a:r>
                        <a:rPr lang="en-GB" sz="1000" u="none" strike="noStrike" baseline="0" dirty="0" smtClean="0"/>
                        <a:t>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PS USER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SPS USER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MMI TARGET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0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Arial Narrow" pitchFamily="34" charset="0"/>
                        </a:rPr>
                        <a:t>4</a:t>
                      </a:r>
                      <a:r>
                        <a:rPr lang="en-US" sz="1300" u="none" strike="noStrike" dirty="0" smtClean="0">
                          <a:latin typeface="Arial Narrow" pitchFamily="34" charset="0"/>
                        </a:rPr>
                        <a:t>:00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Ramp down</a:t>
                      </a:r>
                      <a:endParaRPr lang="en-US" sz="1100" b="0" i="1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Arial Narrow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Arial Narrow" pitchFamily="34" charset="0"/>
                        </a:rPr>
                        <a:t> 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latin typeface="Arial Narrow" pitchFamily="34" charset="0"/>
                        </a:rPr>
                        <a:t> </a:t>
                      </a:r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Arial Narrow" pitchFamily="34" charset="0"/>
                        </a:rPr>
                        <a:t> 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Arial Narrow" pitchFamily="34" charset="0"/>
                        </a:rPr>
                        <a:t> 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Arial Narrow" pitchFamily="34" charset="0"/>
                        </a:rPr>
                        <a:t> 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Arial Narrow" pitchFamily="34" charset="0"/>
                        </a:rPr>
                        <a:t> 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49238">
                <a:tc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06:00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Head-on beam-beam + data taking</a:t>
                      </a:r>
                      <a:endParaRPr kumimoji="0" lang="en-US" sz="13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indiv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&gt;2e11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&lt;2um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MD4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LHC4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LHCMONO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8040">
                <a:tc>
                  <a:txBody>
                    <a:bodyPr/>
                    <a:lstStyle/>
                    <a:p>
                      <a:r>
                        <a:rPr lang="de-DE" sz="1300" i="0" dirty="0" smtClean="0">
                          <a:latin typeface="Arial Narrow" pitchFamily="34" charset="0"/>
                        </a:rPr>
                        <a:t>13:00</a:t>
                      </a:r>
                      <a:endParaRPr lang="de-DE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Ramp down</a:t>
                      </a: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4070">
                <a:tc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15:00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u="none" noProof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Optics for </a:t>
                      </a:r>
                      <a:r>
                        <a:rPr lang="en-US" sz="1300" b="0" u="none" noProof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300" b="0" u="none" noProof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*=1m</a:t>
                      </a:r>
                      <a:endParaRPr lang="en-US" sz="1300" b="0" i="1" u="none" noProof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1e10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19:00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Ramp down</a:t>
                      </a: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5481">
                <a:tc rowSpan="2"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21:00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noProof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Long</a:t>
                      </a:r>
                      <a:r>
                        <a:rPr lang="en-US" sz="1300" b="0" u="none" baseline="0" noProof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bunch length</a:t>
                      </a:r>
                      <a:endParaRPr lang="en-US" sz="1300" b="0" i="1" u="none" noProof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op 50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LHC_MD_A + LHC_MD_B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LHC1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LHC50NS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5481">
                <a:tc vMerge="1">
                  <a:txBody>
                    <a:bodyPr/>
                    <a:lstStyle/>
                    <a:p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1" u="none" noProof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indiv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1.3e11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LHC4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LHCMONO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5168">
                <a:tc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03:00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noProof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Ramp down</a:t>
                      </a: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5481">
                <a:tc rowSpan="3"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05:00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  <a:sym typeface="Wingdings"/>
                        </a:rPr>
                        <a:t>Beam Instrumentation</a:t>
                      </a:r>
                      <a:endParaRPr lang="en-US" sz="1300" b="0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450GeV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indiv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&gt;2e11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&lt;2um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MD4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LHC4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LHCMONO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5481">
                <a:tc vMerge="1">
                  <a:txBody>
                    <a:bodyPr/>
                    <a:lstStyle/>
                    <a:p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Indiv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1.2e11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LHC4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smtClean="0">
                          <a:latin typeface="Arial Narrow" pitchFamily="34" charset="0"/>
                        </a:rPr>
                        <a:t>LHCMONO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5481">
                <a:tc vMerge="1">
                  <a:txBody>
                    <a:bodyPr/>
                    <a:lstStyle/>
                    <a:p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op 50 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LHC_MD_A + LHC_MD_B</a:t>
                      </a: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</a:t>
                      </a: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LHC1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LHC50NS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9737">
                <a:tc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13:00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Ramp down</a:t>
                      </a: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5481">
                <a:tc>
                  <a:txBody>
                    <a:bodyPr/>
                    <a:lstStyle/>
                    <a:p>
                      <a:r>
                        <a:rPr lang="en-GB" sz="1300" i="0" dirty="0" smtClean="0">
                          <a:latin typeface="Arial Narrow" pitchFamily="34" charset="0"/>
                        </a:rPr>
                        <a:t>15:00</a:t>
                      </a:r>
                      <a:endParaRPr lang="en-GB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LR beam-beam</a:t>
                      </a:r>
                      <a:endParaRPr kumimoji="0" lang="en-US" sz="13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op 50ns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LHC_MD_A +</a:t>
                      </a:r>
                      <a:r>
                        <a:rPr lang="en-US" sz="1300" b="0" i="0" u="none" strike="noStrike" baseline="0" dirty="0" smtClean="0">
                          <a:latin typeface="Arial Narrow" pitchFamily="34" charset="0"/>
                        </a:rPr>
                        <a:t> LHC_MD_B</a:t>
                      </a:r>
                      <a:endParaRPr lang="en-US" sz="1300" b="0" i="0" u="none" strike="noStrike" dirty="0" smtClean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</a:t>
                      </a: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LHC1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LHC50NS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5481">
                <a:tc>
                  <a:txBody>
                    <a:bodyPr/>
                    <a:lstStyle/>
                    <a:p>
                      <a:r>
                        <a:rPr lang="en-US" sz="1300" i="0" dirty="0" smtClean="0">
                          <a:latin typeface="Arial Narrow" pitchFamily="34" charset="0"/>
                        </a:rPr>
                        <a:t>23:00</a:t>
                      </a:r>
                      <a:endParaRPr lang="en-US" sz="130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Ramp down</a:t>
                      </a:r>
                    </a:p>
                  </a:txBody>
                  <a:tcPr marL="12700" marR="12700" marT="12700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Wednesday and Thursday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316846" y="3444975"/>
            <a:ext cx="3024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Thursday  – 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3rd LHC MD Schedule 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23/08/2011, FOM</a:t>
            </a:r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349821" y="1566853"/>
          <a:ext cx="8686799" cy="399183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05649"/>
                <a:gridCol w="936130"/>
                <a:gridCol w="504070"/>
                <a:gridCol w="668751"/>
                <a:gridCol w="627429"/>
                <a:gridCol w="864120"/>
                <a:gridCol w="504070"/>
                <a:gridCol w="1152160"/>
                <a:gridCol w="1296180"/>
                <a:gridCol w="864120"/>
                <a:gridCol w="864120"/>
              </a:tblGrid>
              <a:tr h="3454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MD</a:t>
                      </a:r>
                      <a:r>
                        <a:rPr lang="en-GB" sz="1000" u="none" strike="noStrike" baseline="0" dirty="0" smtClean="0"/>
                        <a:t> TITLE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EN.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LHC BEAM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PPB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TRANSV. EMITTANCE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LONG. EMIT.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PSB  USER</a:t>
                      </a:r>
                      <a:r>
                        <a:rPr lang="en-GB" sz="1000" u="none" strike="noStrike" baseline="0" dirty="0" smtClean="0"/>
                        <a:t>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PS USER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SPS USER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MMI TARGET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2496">
                <a:tc rowSpan="2">
                  <a:txBody>
                    <a:bodyPr/>
                    <a:lstStyle/>
                    <a:p>
                      <a:pPr algn="ctr"/>
                      <a:r>
                        <a:rPr lang="en-GB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01:00</a:t>
                      </a:r>
                      <a:endParaRPr lang="en-GB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noProof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Transverse damper</a:t>
                      </a:r>
                      <a:endParaRPr lang="en-US" sz="1300" b="0" i="1" u="none" noProof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450GeV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1e10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 vMerge="1">
                  <a:txBody>
                    <a:bodyPr/>
                    <a:lstStyle/>
                    <a:p>
                      <a:pPr algn="ctr"/>
                      <a:endParaRPr lang="en-GB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1" u="none" noProof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smtClean="0">
                          <a:latin typeface="Arial Narrow" pitchFamily="34" charset="0"/>
                        </a:rPr>
                        <a:t>50 ns,</a:t>
                      </a:r>
                      <a:r>
                        <a:rPr lang="en-US" sz="1300" b="0" i="0" u="none" strike="noStrike" baseline="0" smtClean="0">
                          <a:latin typeface="Arial Narrow" pitchFamily="34" charset="0"/>
                        </a:rPr>
                        <a:t> 6b/12b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LHC_SU_B (only Ring 3 or Rings</a:t>
                      </a:r>
                      <a:r>
                        <a:rPr lang="en-US" sz="1300" b="0" i="0" u="none" strike="noStrike" baseline="0" dirty="0" smtClean="0">
                          <a:latin typeface="Arial Narrow" pitchFamily="34" charset="0"/>
                        </a:rPr>
                        <a:t> 3&amp;4)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MD9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LHC1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LHC50NS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07:00</a:t>
                      </a:r>
                      <a:endParaRPr lang="en-US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Aperture </a:t>
                      </a:r>
                      <a:endParaRPr lang="en-US" sz="1300" b="0" i="1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5-10e9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15:00</a:t>
                      </a:r>
                      <a:endParaRPr lang="en-US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Ramp down</a:t>
                      </a: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17:00</a:t>
                      </a:r>
                      <a:endParaRPr lang="en-US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  <a:sym typeface="Wingdings"/>
                        </a:rPr>
                        <a:t>25ns: injection</a:t>
                      </a:r>
                      <a:endParaRPr lang="en-US" sz="1300" b="0" i="1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450GeV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25ns up to 288b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1.2e11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2-3um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LHC_A + LHC_B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MD6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LHC3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LHC25NS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00:00</a:t>
                      </a:r>
                      <a:endParaRPr lang="en-US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25ns:</a:t>
                      </a:r>
                      <a:r>
                        <a:rPr lang="en-US" sz="1300" b="0" i="0" u="non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0" i="0" u="none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ecloud</a:t>
                      </a:r>
                      <a:r>
                        <a:rPr lang="en-US" sz="1300" b="0" i="0" u="non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observations</a:t>
                      </a:r>
                      <a:endParaRPr lang="en-US" sz="1300" b="0" i="0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450GeV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25ns up to 144b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1.2e11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2-3um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LHC_A + LHC_B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MD6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smtClean="0">
                          <a:latin typeface="Arial Narrow" pitchFamily="34" charset="0"/>
                        </a:rPr>
                        <a:t>LHC3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LHC25NS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07:00</a:t>
                      </a:r>
                      <a:endParaRPr lang="en-US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Optics for </a:t>
                      </a: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*=1m</a:t>
                      </a: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15:00</a:t>
                      </a:r>
                      <a:endParaRPr lang="en-US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2496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17:00</a:t>
                      </a:r>
                      <a:endParaRPr lang="en-US" sz="1300" b="0" i="0" u="non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Collimator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setup for </a:t>
                      </a: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*=1m</a:t>
                      </a: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450GeV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Arial Narrow" pitchFamily="34" charset="0"/>
                        </a:rPr>
                        <a:t>Indiv</a:t>
                      </a:r>
                      <a:endParaRPr lang="en-US" sz="1300" dirty="0"/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1.2e11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LHC4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LHCMONO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Friday</a:t>
            </a:r>
            <a:r>
              <a:rPr lang="en-GB" sz="3200" dirty="0" smtClean="0"/>
              <a:t> and Saturday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388856" y="2940906"/>
            <a:ext cx="3024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kern="0" dirty="0" smtClean="0"/>
              <a:t>Friday</a:t>
            </a:r>
            <a:r>
              <a:rPr lang="en-GB" dirty="0" smtClean="0"/>
              <a:t> – Saturday</a:t>
            </a: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3rd LHC MD Schedule 2011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23/08/2011, FOM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Sunday</a:t>
            </a:r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251399" y="1268700"/>
          <a:ext cx="8569191" cy="356116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04933"/>
                <a:gridCol w="1683358"/>
                <a:gridCol w="504070"/>
                <a:gridCol w="676606"/>
                <a:gridCol w="466322"/>
                <a:gridCol w="439446"/>
                <a:gridCol w="512687"/>
                <a:gridCol w="1171855"/>
                <a:gridCol w="1098614"/>
                <a:gridCol w="805650"/>
                <a:gridCol w="805650"/>
              </a:tblGrid>
              <a:tr h="3301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MD</a:t>
                      </a:r>
                      <a:r>
                        <a:rPr lang="en-GB" sz="1000" u="none" strike="noStrike" baseline="0" dirty="0" smtClean="0"/>
                        <a:t> TITLE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EN.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LHC BEAM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PPB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TRAN. EMIT.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LONG. EMIT.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PSB  USER</a:t>
                      </a:r>
                      <a:r>
                        <a:rPr lang="en-GB" sz="1000" u="none" strike="noStrike" baseline="0" dirty="0" smtClean="0"/>
                        <a:t>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PS USER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SPS USER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/>
                        <a:t>MMI TARGET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768" marR="6768" marT="6768" marB="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4597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01:00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010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03:00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p-p </a:t>
                      </a:r>
                      <a:r>
                        <a:rPr lang="en-US" sz="1300" b="0" i="0" u="non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rephasing</a:t>
                      </a:r>
                      <a:endParaRPr lang="en-US" sz="1300" b="0" i="0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3.5TeV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1e10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1.5ns</a:t>
                      </a:r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855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latin typeface="Arial Narrow" pitchFamily="34" charset="0"/>
                        </a:rPr>
                        <a:t>09:00</a:t>
                      </a:r>
                      <a:endParaRPr lang="en-US" sz="1300" b="0" i="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Ramp down</a:t>
                      </a: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0105">
                <a:tc rowSpan="2"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latin typeface="Arial Narrow" pitchFamily="34" charset="0"/>
                        </a:rPr>
                        <a:t>11:00</a:t>
                      </a:r>
                      <a:endParaRPr lang="de-DE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UFO studies</a:t>
                      </a:r>
                      <a:endParaRPr lang="en-US" sz="1300" b="0" i="1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450GeV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LHCPROBE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0105">
                <a:tc vMerge="1">
                  <a:txBody>
                    <a:bodyPr/>
                    <a:lstStyle/>
                    <a:p>
                      <a:pPr algn="ctr"/>
                      <a:endParaRPr lang="de-DE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1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Op 50ns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LHC_MD_A + LHC_MD_B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LHC50NS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0105">
                <a:tc rowSpan="2"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latin typeface="Arial Narrow" pitchFamily="34" charset="0"/>
                        </a:rPr>
                        <a:t>19:00</a:t>
                      </a:r>
                      <a:endParaRPr lang="de-DE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Quench margin at injection</a:t>
                      </a:r>
                      <a:endParaRPr kumimoji="0" lang="en-US" sz="13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450GeV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Pilot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1-2e10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LHCPROBE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LHCPROBE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LHCPILOT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LHCPILOT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0105">
                <a:tc vMerge="1">
                  <a:txBody>
                    <a:bodyPr/>
                    <a:lstStyle/>
                    <a:p>
                      <a:pPr algn="ctr"/>
                      <a:endParaRPr lang="de-DE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Indiv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2-3e10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LHCINDIV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LHCINDIV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LHCMONO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01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22:00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Quench test at 3.5 </a:t>
                      </a:r>
                      <a:r>
                        <a:rPr lang="en-US" sz="1300" b="0" u="non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TeV</a:t>
                      </a:r>
                      <a:endParaRPr lang="en-US" sz="1300" b="0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or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collimator setup for </a:t>
                      </a:r>
                      <a:r>
                        <a:rPr lang="en-US" sz="1200" b="0" i="0" u="none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200" b="0" i="0" u="non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*=1m</a:t>
                      </a:r>
                      <a:endParaRPr lang="en-US" sz="1050" b="0" i="0" u="non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3.5TeV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op 50 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LHC_MD_A + LHC_MD_B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latin typeface="Arial Narrow" pitchFamily="34" charset="0"/>
                        </a:rPr>
                        <a:t>LHC_MD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LHC50NS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0105">
                <a:tc v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Indiv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1.2e11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LHCINDIV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LHCINDIV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LHCMONO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6:00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Technical Stop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013" marR="5013" marT="5013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B04B43CECEB4284DC1048BD9A7E71" ma:contentTypeVersion="1" ma:contentTypeDescription="Create a new document." ma:contentTypeScope="" ma:versionID="8cca731c8a18d525af234bc8afc37e6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29FD2C7-8142-4FB3-8557-790D71E5E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7899F3-7C33-4518-B4F7-68A7E7416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9A2EF-7E83-43BA-BA6F-97EF9DBD12D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46946</TotalTime>
  <Words>531</Words>
  <Application>Microsoft Office PowerPoint</Application>
  <PresentationFormat>On-screen Show (4:3)</PresentationFormat>
  <Paragraphs>264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Planning for LHC MD #3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Giovanni Rumolo</cp:lastModifiedBy>
  <cp:revision>2964</cp:revision>
  <dcterms:created xsi:type="dcterms:W3CDTF">2011-08-22T10:04:10Z</dcterms:created>
  <dcterms:modified xsi:type="dcterms:W3CDTF">2011-08-22T10:04:43Z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0x010100E5DB04B43CECEB4284DC1048BD9A7E71</vt:lpwstr>
  </property>
</Properties>
</file>