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275" r:id="rId2"/>
    <p:sldId id="441" r:id="rId3"/>
    <p:sldId id="442" r:id="rId4"/>
    <p:sldId id="382" r:id="rId5"/>
    <p:sldId id="437" r:id="rId6"/>
    <p:sldId id="443" r:id="rId7"/>
    <p:sldId id="440" r:id="rId8"/>
    <p:sldId id="439" r:id="rId9"/>
    <p:sldId id="391" r:id="rId10"/>
    <p:sldId id="438" r:id="rId11"/>
    <p:sldId id="434" r:id="rId12"/>
    <p:sldId id="444" r:id="rId13"/>
    <p:sldId id="445" r:id="rId14"/>
    <p:sldId id="435" r:id="rId15"/>
    <p:sldId id="436" r:id="rId16"/>
    <p:sldId id="421" r:id="rId17"/>
    <p:sldId id="446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F84"/>
    <a:srgbClr val="6889AD"/>
    <a:srgbClr val="17B4B2"/>
    <a:srgbClr val="0000FF"/>
    <a:srgbClr val="848584"/>
    <a:srgbClr val="22B6FF"/>
    <a:srgbClr val="E23FDD"/>
    <a:srgbClr val="DE33E6"/>
    <a:srgbClr val="0055A0"/>
    <a:srgbClr val="0E5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1" autoAdjust="0"/>
    <p:restoredTop sz="94714" autoAdjust="0"/>
  </p:normalViewPr>
  <p:slideViewPr>
    <p:cSldViewPr snapToGrid="0" snapToObjects="1">
      <p:cViewPr varScale="1">
        <p:scale>
          <a:sx n="90" d="100"/>
          <a:sy n="90" d="100"/>
        </p:scale>
        <p:origin x="-120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11/12/14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7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7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7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7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7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412536"/>
            <a:ext cx="8701471" cy="134470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 preliminary overview on the </a:t>
            </a:r>
            <a:br>
              <a:rPr lang="en-US" sz="3000" dirty="0" smtClean="0"/>
            </a:br>
            <a:r>
              <a:rPr lang="en-US" sz="3000" dirty="0" smtClean="0"/>
              <a:t>2014 </a:t>
            </a:r>
            <a:r>
              <a:rPr lang="en-US" sz="3000" dirty="0"/>
              <a:t>S</a:t>
            </a:r>
            <a:r>
              <a:rPr lang="en-US" sz="3000" dirty="0" smtClean="0"/>
              <a:t>crubbing </a:t>
            </a:r>
            <a:r>
              <a:rPr lang="en-US" sz="3000" dirty="0"/>
              <a:t>R</a:t>
            </a:r>
            <a:r>
              <a:rPr lang="en-US" sz="3000" dirty="0" smtClean="0"/>
              <a:t>un II</a:t>
            </a:r>
            <a:endParaRPr lang="en-US" sz="3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2667" y="3722856"/>
            <a:ext cx="8701471" cy="19986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scrubbing team</a:t>
            </a:r>
            <a:r>
              <a:rPr lang="en-US" dirty="0">
                <a:solidFill>
                  <a:schemeClr val="bg1"/>
                </a:solidFill>
              </a:rPr>
              <a:t>, i.e. H. </a:t>
            </a:r>
            <a:r>
              <a:rPr lang="en-US" dirty="0" err="1">
                <a:solidFill>
                  <a:schemeClr val="bg1"/>
                </a:solidFill>
              </a:rPr>
              <a:t>Bartosik</a:t>
            </a:r>
            <a:r>
              <a:rPr lang="en-US" dirty="0">
                <a:solidFill>
                  <a:schemeClr val="bg1"/>
                </a:solidFill>
              </a:rPr>
              <a:t>, G. </a:t>
            </a:r>
            <a:r>
              <a:rPr lang="en-US" dirty="0" err="1">
                <a:solidFill>
                  <a:schemeClr val="bg1"/>
                </a:solidFill>
              </a:rPr>
              <a:t>Iadarola</a:t>
            </a:r>
            <a:r>
              <a:rPr lang="en-US" dirty="0">
                <a:solidFill>
                  <a:schemeClr val="bg1"/>
                </a:solidFill>
              </a:rPr>
              <a:t>, K. Li, L. </a:t>
            </a:r>
            <a:r>
              <a:rPr lang="en-US" dirty="0" err="1">
                <a:solidFill>
                  <a:schemeClr val="bg1"/>
                </a:solidFill>
              </a:rPr>
              <a:t>Mether</a:t>
            </a:r>
            <a:r>
              <a:rPr lang="en-US" dirty="0">
                <a:solidFill>
                  <a:schemeClr val="bg1"/>
                </a:solidFill>
              </a:rPr>
              <a:t>, A. Romano, </a:t>
            </a:r>
            <a:r>
              <a:rPr lang="en-US" dirty="0" smtClean="0">
                <a:solidFill>
                  <a:schemeClr val="bg1"/>
                </a:solidFill>
              </a:rPr>
              <a:t>G. Rumolo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B. </a:t>
            </a:r>
            <a:r>
              <a:rPr lang="en-US" dirty="0" err="1" smtClean="0">
                <a:solidFill>
                  <a:schemeClr val="bg1"/>
                </a:solidFill>
              </a:rPr>
              <a:t>Salvant</a:t>
            </a:r>
            <a:r>
              <a:rPr lang="en-US" dirty="0">
                <a:solidFill>
                  <a:schemeClr val="bg1"/>
                </a:solidFill>
              </a:rPr>
              <a:t>, M. Schenk, </a:t>
            </a:r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Argyropoulos</a:t>
            </a:r>
            <a:r>
              <a:rPr lang="en-US" dirty="0">
                <a:solidFill>
                  <a:schemeClr val="bg1"/>
                </a:solidFill>
              </a:rPr>
              <a:t>, T. </a:t>
            </a:r>
            <a:r>
              <a:rPr lang="en-US" dirty="0" err="1">
                <a:solidFill>
                  <a:schemeClr val="bg1"/>
                </a:solidFill>
              </a:rPr>
              <a:t>Bohl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J. Esteban Muller, </a:t>
            </a:r>
            <a:r>
              <a:rPr lang="en-US" dirty="0" smtClean="0">
                <a:solidFill>
                  <a:schemeClr val="bg1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. </a:t>
            </a:r>
            <a:r>
              <a:rPr lang="en-US" dirty="0" err="1">
                <a:solidFill>
                  <a:schemeClr val="bg1"/>
                </a:solidFill>
              </a:rPr>
              <a:t>Kotzian</a:t>
            </a:r>
            <a:r>
              <a:rPr lang="en-US" dirty="0" smtClean="0">
                <a:solidFill>
                  <a:schemeClr val="bg1"/>
                </a:solidFill>
              </a:rPr>
              <a:t>, E</a:t>
            </a:r>
            <a:r>
              <a:rPr lang="en-US" dirty="0">
                <a:solidFill>
                  <a:schemeClr val="bg1"/>
                </a:solidFill>
              </a:rPr>
              <a:t>. </a:t>
            </a:r>
            <a:r>
              <a:rPr lang="en-US" dirty="0" err="1">
                <a:solidFill>
                  <a:schemeClr val="bg1"/>
                </a:solidFill>
              </a:rPr>
              <a:t>Shaposhnikova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M.Taborelli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Thanks to: </a:t>
            </a:r>
            <a:r>
              <a:rPr lang="en-US" dirty="0" smtClean="0">
                <a:solidFill>
                  <a:schemeClr val="bg1"/>
                </a:solidFill>
              </a:rPr>
              <a:t>G. </a:t>
            </a:r>
            <a:r>
              <a:rPr lang="en-US" dirty="0" err="1" smtClean="0">
                <a:solidFill>
                  <a:schemeClr val="bg1"/>
                </a:solidFill>
              </a:rPr>
              <a:t>Arduini</a:t>
            </a:r>
            <a:r>
              <a:rPr lang="en-US" dirty="0" smtClean="0">
                <a:solidFill>
                  <a:schemeClr val="bg1"/>
                </a:solidFill>
              </a:rPr>
              <a:t>, E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Carlier</a:t>
            </a:r>
            <a:r>
              <a:rPr lang="en-US" dirty="0">
                <a:solidFill>
                  <a:schemeClr val="bg1"/>
                </a:solidFill>
              </a:rPr>
              <a:t>, K. </a:t>
            </a:r>
            <a:r>
              <a:rPr lang="en-US" dirty="0" err="1">
                <a:solidFill>
                  <a:schemeClr val="bg1"/>
                </a:solidFill>
              </a:rPr>
              <a:t>Cornelis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Damerau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A. </a:t>
            </a:r>
            <a:r>
              <a:rPr lang="en-US" dirty="0" smtClean="0">
                <a:solidFill>
                  <a:schemeClr val="bg1"/>
                </a:solidFill>
              </a:rPr>
              <a:t>Findlay, </a:t>
            </a:r>
            <a:r>
              <a:rPr lang="en-US" dirty="0" smtClean="0">
                <a:solidFill>
                  <a:schemeClr val="bg1"/>
                </a:solidFill>
              </a:rPr>
              <a:t>S. </a:t>
            </a:r>
            <a:r>
              <a:rPr lang="en-US" dirty="0" err="1" smtClean="0">
                <a:solidFill>
                  <a:schemeClr val="bg1"/>
                </a:solidFill>
              </a:rPr>
              <a:t>Gilardoni</a:t>
            </a:r>
            <a:r>
              <a:rPr lang="en-US" dirty="0" smtClean="0">
                <a:solidFill>
                  <a:schemeClr val="bg1"/>
                </a:solidFill>
              </a:rPr>
              <a:t>, B</a:t>
            </a:r>
            <a:r>
              <a:rPr lang="en-US" dirty="0">
                <a:solidFill>
                  <a:schemeClr val="bg1"/>
                </a:solidFill>
              </a:rPr>
              <a:t>. Goddard, </a:t>
            </a:r>
            <a:r>
              <a:rPr lang="en-US" dirty="0" smtClean="0">
                <a:solidFill>
                  <a:schemeClr val="bg1"/>
                </a:solidFill>
              </a:rPr>
              <a:t>A. Guerrero, S. Hancock</a:t>
            </a:r>
            <a:r>
              <a:rPr lang="en-US" dirty="0">
                <a:solidFill>
                  <a:schemeClr val="bg1"/>
                </a:solidFill>
              </a:rPr>
              <a:t>, W. </a:t>
            </a:r>
            <a:r>
              <a:rPr lang="en-US" dirty="0" err="1">
                <a:solidFill>
                  <a:schemeClr val="bg1"/>
                </a:solidFill>
              </a:rPr>
              <a:t>Höfle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 V. </a:t>
            </a:r>
            <a:r>
              <a:rPr lang="en-US" dirty="0" err="1">
                <a:solidFill>
                  <a:schemeClr val="bg1"/>
                </a:solidFill>
              </a:rPr>
              <a:t>Kain</a:t>
            </a:r>
            <a:r>
              <a:rPr lang="en-US" dirty="0" smtClean="0">
                <a:solidFill>
                  <a:schemeClr val="bg1"/>
                </a:solidFill>
              </a:rPr>
              <a:t>, M. </a:t>
            </a:r>
            <a:r>
              <a:rPr lang="en-US" dirty="0" err="1" smtClean="0">
                <a:solidFill>
                  <a:schemeClr val="bg1"/>
                </a:solidFill>
              </a:rPr>
              <a:t>Meddahi</a:t>
            </a:r>
            <a:r>
              <a:rPr lang="en-US" dirty="0" smtClean="0">
                <a:solidFill>
                  <a:schemeClr val="bg1"/>
                </a:solidFill>
              </a:rPr>
              <a:t>, E. </a:t>
            </a:r>
            <a:r>
              <a:rPr lang="en-US" dirty="0" err="1" smtClean="0">
                <a:solidFill>
                  <a:schemeClr val="bg1"/>
                </a:solidFill>
              </a:rPr>
              <a:t>M</a:t>
            </a:r>
            <a:r>
              <a:rPr lang="en-US" dirty="0" err="1" smtClean="0">
                <a:solidFill>
                  <a:schemeClr val="bg1"/>
                </a:solidFill>
              </a:rPr>
              <a:t>étral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B. </a:t>
            </a:r>
            <a:r>
              <a:rPr lang="en-US" dirty="0" err="1" smtClean="0">
                <a:solidFill>
                  <a:schemeClr val="bg1"/>
                </a:solidFill>
              </a:rPr>
              <a:t>Mikulec</a:t>
            </a:r>
            <a:r>
              <a:rPr lang="en-US" dirty="0" smtClean="0">
                <a:solidFill>
                  <a:schemeClr val="bg1"/>
                </a:solidFill>
              </a:rPr>
              <a:t>, G. </a:t>
            </a:r>
            <a:r>
              <a:rPr lang="en-US" dirty="0" err="1" smtClean="0">
                <a:solidFill>
                  <a:schemeClr val="bg1"/>
                </a:solidFill>
              </a:rPr>
              <a:t>Papotti</a:t>
            </a:r>
            <a:r>
              <a:rPr lang="en-US" dirty="0" smtClean="0">
                <a:solidFill>
                  <a:schemeClr val="bg1"/>
                </a:solidFill>
              </a:rPr>
              <a:t>, E. </a:t>
            </a:r>
            <a:r>
              <a:rPr lang="en-US" dirty="0" err="1" smtClean="0">
                <a:solidFill>
                  <a:schemeClr val="bg1"/>
                </a:solidFill>
              </a:rPr>
              <a:t>Piselli</a:t>
            </a:r>
            <a:r>
              <a:rPr lang="en-US" dirty="0" smtClean="0">
                <a:solidFill>
                  <a:schemeClr val="bg1"/>
                </a:solidFill>
              </a:rPr>
              <a:t>, the </a:t>
            </a:r>
            <a:r>
              <a:rPr lang="en-US" dirty="0">
                <a:solidFill>
                  <a:schemeClr val="bg1"/>
                </a:solidFill>
              </a:rPr>
              <a:t>SPS </a:t>
            </a:r>
            <a:r>
              <a:rPr lang="en-US" dirty="0" smtClean="0">
                <a:solidFill>
                  <a:schemeClr val="bg1"/>
                </a:solidFill>
              </a:rPr>
              <a:t>OP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… and </a:t>
            </a:r>
            <a:r>
              <a:rPr lang="en-US" dirty="0" smtClean="0">
                <a:solidFill>
                  <a:schemeClr val="bg1"/>
                </a:solidFill>
              </a:rPr>
              <a:t>thanks to the PS complex for the preparation of the challenging beams!!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667" y="6420107"/>
            <a:ext cx="302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IEFC, 11 December,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Tuesday: attempt to accelerate doublet on slow and nominal </a:t>
            </a:r>
            <a:r>
              <a:rPr lang="en-US" dirty="0" smtClean="0"/>
              <a:t>ramp </a:t>
            </a:r>
            <a:r>
              <a:rPr lang="en-US" dirty="0" smtClean="0">
                <a:sym typeface="Wingdings"/>
              </a:rPr>
              <a:t> lots of work yet to be done</a:t>
            </a:r>
            <a:endParaRPr lang="en-US" dirty="0"/>
          </a:p>
        </p:txBody>
      </p:sp>
      <p:pic>
        <p:nvPicPr>
          <p:cNvPr id="3" name="Picture 2" descr="201412091909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04" y="1279070"/>
            <a:ext cx="6325810" cy="474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 smtClean="0"/>
              <a:t>Scrubbing run in week 50: overview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0494" y="4015619"/>
            <a:ext cx="8305990" cy="25349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Wednesday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0E3F84"/>
                </a:solidFill>
              </a:rPr>
              <a:t>Two parallel cycles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>
                <a:solidFill>
                  <a:srgbClr val="0E3F84"/>
                </a:solidFill>
              </a:rPr>
              <a:t>Long f</a:t>
            </a:r>
            <a:r>
              <a:rPr lang="en-US" sz="1400" dirty="0" smtClean="0">
                <a:solidFill>
                  <a:srgbClr val="0E3F84"/>
                </a:solidFill>
              </a:rPr>
              <a:t>lat </a:t>
            </a:r>
            <a:r>
              <a:rPr lang="en-US" sz="1400" dirty="0" smtClean="0">
                <a:solidFill>
                  <a:srgbClr val="0E3F84"/>
                </a:solidFill>
              </a:rPr>
              <a:t>bottom </a:t>
            </a:r>
            <a:r>
              <a:rPr lang="en-US" sz="1400" dirty="0">
                <a:solidFill>
                  <a:srgbClr val="0E3F84"/>
                </a:solidFill>
              </a:rPr>
              <a:t>cycle for </a:t>
            </a:r>
            <a:r>
              <a:rPr lang="en-US" sz="1400" dirty="0" smtClean="0">
                <a:solidFill>
                  <a:srgbClr val="0E3F84"/>
                </a:solidFill>
              </a:rPr>
              <a:t>scrubbing </a:t>
            </a:r>
            <a:r>
              <a:rPr lang="en-US" sz="1400" dirty="0">
                <a:solidFill>
                  <a:srgbClr val="0E3F84"/>
                </a:solidFill>
              </a:rPr>
              <a:t>with high intensity standard </a:t>
            </a:r>
            <a:r>
              <a:rPr lang="en-US" sz="1400" dirty="0" smtClean="0">
                <a:solidFill>
                  <a:srgbClr val="0E3F84"/>
                </a:solidFill>
              </a:rPr>
              <a:t>beam</a:t>
            </a:r>
            <a:endParaRPr lang="en-US" sz="1400" dirty="0" smtClean="0">
              <a:solidFill>
                <a:srgbClr val="0E3F84"/>
              </a:solidFill>
            </a:endParaRPr>
          </a:p>
          <a:p>
            <a:pPr lvl="2">
              <a:spcAft>
                <a:spcPts val="600"/>
              </a:spcAft>
            </a:pPr>
            <a:r>
              <a:rPr lang="en-US" sz="1400" dirty="0" smtClean="0">
                <a:solidFill>
                  <a:srgbClr val="0E3F84"/>
                </a:solidFill>
              </a:rPr>
              <a:t>Nominal LHC filling cycle (with acceleration to 450 </a:t>
            </a:r>
            <a:r>
              <a:rPr lang="en-US" sz="1400" dirty="0" err="1" smtClean="0">
                <a:solidFill>
                  <a:srgbClr val="0E3F84"/>
                </a:solidFill>
              </a:rPr>
              <a:t>GeV</a:t>
            </a:r>
            <a:r>
              <a:rPr lang="en-US" sz="1400" dirty="0" smtClean="0">
                <a:solidFill>
                  <a:srgbClr val="0E3F84"/>
                </a:solidFill>
              </a:rPr>
              <a:t>/c) to test LHC beam variants</a:t>
            </a:r>
            <a:endParaRPr lang="en-US" sz="1400" dirty="0" smtClean="0">
              <a:solidFill>
                <a:srgbClr val="0E3F84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0E3F84"/>
                </a:solidFill>
              </a:rPr>
              <a:t>8b+4e beam on LHC cycle (</a:t>
            </a:r>
            <a:r>
              <a:rPr lang="en-US" sz="1400" dirty="0" smtClean="0">
                <a:solidFill>
                  <a:srgbClr val="0E3F84"/>
                </a:solidFill>
              </a:rPr>
              <a:t>1.65e11 </a:t>
            </a:r>
            <a:r>
              <a:rPr lang="en-US" sz="1400" dirty="0" smtClean="0">
                <a:solidFill>
                  <a:srgbClr val="0E3F84"/>
                </a:solidFill>
              </a:rPr>
              <a:t>p/b injected, 1.4e11 p/b at flat top)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>
                <a:solidFill>
                  <a:srgbClr val="0E3F84"/>
                </a:solidFill>
              </a:rPr>
              <a:t>Well behaved electron cloud-wise (as predicted)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>
                <a:solidFill>
                  <a:srgbClr val="0E3F84"/>
                </a:solidFill>
              </a:rPr>
              <a:t>Pressure spike on ZS (impedance?</a:t>
            </a:r>
            <a:r>
              <a:rPr lang="en-US" sz="1400" dirty="0" smtClean="0">
                <a:solidFill>
                  <a:srgbClr val="0E3F84"/>
                </a:solidFill>
              </a:rPr>
              <a:t>)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>
                <a:solidFill>
                  <a:srgbClr val="0E3F84"/>
                </a:solidFill>
              </a:rPr>
              <a:t>Large losses at beginning of ramp</a:t>
            </a:r>
            <a:endParaRPr lang="en-US" sz="1400" dirty="0" smtClean="0">
              <a:solidFill>
                <a:srgbClr val="0E3F84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0E3F84"/>
                </a:solidFill>
              </a:rPr>
              <a:t>BCMS in </a:t>
            </a:r>
            <a:r>
              <a:rPr lang="en-US" sz="1400" dirty="0" smtClean="0">
                <a:solidFill>
                  <a:srgbClr val="0E3F84"/>
                </a:solidFill>
              </a:rPr>
              <a:t>rather good </a:t>
            </a:r>
            <a:r>
              <a:rPr lang="en-US" sz="1400" dirty="0" smtClean="0">
                <a:solidFill>
                  <a:srgbClr val="0E3F84"/>
                </a:solidFill>
              </a:rPr>
              <a:t>shape (</a:t>
            </a:r>
            <a:r>
              <a:rPr lang="en-US" sz="1400" dirty="0" smtClean="0">
                <a:solidFill>
                  <a:srgbClr val="0E3F84"/>
                </a:solidFill>
              </a:rPr>
              <a:t>1.35e11 </a:t>
            </a:r>
            <a:r>
              <a:rPr lang="en-US" sz="1400" dirty="0" smtClean="0">
                <a:solidFill>
                  <a:srgbClr val="0E3F84"/>
                </a:solidFill>
              </a:rPr>
              <a:t>p/b injected, 1.15e11 p/b at flat top), but still large losses at beginning of ramp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00748" y="2734847"/>
            <a:ext cx="1841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MD3: 26.4 s, 26 </a:t>
            </a:r>
            <a:r>
              <a:rPr lang="en-GB" sz="1400" b="1" dirty="0" err="1" smtClean="0">
                <a:solidFill>
                  <a:srgbClr val="0000FF"/>
                </a:solidFill>
              </a:rPr>
              <a:t>GeV</a:t>
            </a:r>
            <a:r>
              <a:rPr lang="en-GB" sz="1400" b="1" dirty="0" smtClean="0">
                <a:solidFill>
                  <a:srgbClr val="0000FF"/>
                </a:solidFill>
              </a:rPr>
              <a:t>/c  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93578" y="2734847"/>
            <a:ext cx="220032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LHC25NS: 22.8s, 450 </a:t>
            </a:r>
            <a:r>
              <a:rPr lang="en-GB" sz="1400" b="1" dirty="0" err="1" smtClean="0">
                <a:solidFill>
                  <a:srgbClr val="FF0000"/>
                </a:solidFill>
              </a:rPr>
              <a:t>GeV</a:t>
            </a:r>
            <a:r>
              <a:rPr lang="en-GB" sz="1400" b="1" dirty="0" smtClean="0">
                <a:solidFill>
                  <a:srgbClr val="FF0000"/>
                </a:solidFill>
              </a:rPr>
              <a:t>/c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8b+4e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BCMS  </a:t>
            </a: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39" name="Picture 38" descr="press_evol_for_LIU_coord_gauge5066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4087" r="667" b="73608"/>
          <a:stretch/>
        </p:blipFill>
        <p:spPr>
          <a:xfrm>
            <a:off x="-22335" y="1112752"/>
            <a:ext cx="9178430" cy="155856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150455" y="2734847"/>
            <a:ext cx="30993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17B4B2"/>
                </a:solidFill>
              </a:rPr>
              <a:t>LHCMD4: 31s, slow ramp to 450 </a:t>
            </a:r>
            <a:r>
              <a:rPr lang="en-GB" sz="1400" b="1" dirty="0" err="1" smtClean="0">
                <a:solidFill>
                  <a:srgbClr val="17B4B2"/>
                </a:solidFill>
              </a:rPr>
              <a:t>GeV</a:t>
            </a:r>
            <a:r>
              <a:rPr lang="en-GB" sz="1400" b="1" dirty="0" smtClean="0">
                <a:solidFill>
                  <a:srgbClr val="17B4B2"/>
                </a:solidFill>
              </a:rPr>
              <a:t>/c </a:t>
            </a:r>
            <a:endParaRPr lang="en-GB" sz="1400" dirty="0">
              <a:solidFill>
                <a:srgbClr val="17B4B2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228184" y="1052736"/>
            <a:ext cx="1427238" cy="15991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519962" y="2531269"/>
            <a:ext cx="562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08937" y="3337584"/>
            <a:ext cx="2109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MD3: 26.4 s, 26 </a:t>
            </a:r>
            <a:r>
              <a:rPr lang="en-GB" sz="1400" b="1" dirty="0" err="1" smtClean="0">
                <a:solidFill>
                  <a:srgbClr val="0000FF"/>
                </a:solidFill>
              </a:rPr>
              <a:t>GeV</a:t>
            </a:r>
            <a:r>
              <a:rPr lang="en-GB" sz="1400" b="1" dirty="0" smtClean="0">
                <a:solidFill>
                  <a:srgbClr val="0000FF"/>
                </a:solidFill>
              </a:rPr>
              <a:t>/c</a:t>
            </a:r>
          </a:p>
          <a:p>
            <a:r>
              <a:rPr lang="en-GB" sz="1400" b="1" dirty="0" smtClean="0">
                <a:solidFill>
                  <a:srgbClr val="0000FF"/>
                </a:solidFill>
              </a:rPr>
              <a:t>High intensity 25 ns beam  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50455" y="2950544"/>
            <a:ext cx="2249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LHC25NS: 22.8s, 450 </a:t>
            </a:r>
            <a:r>
              <a:rPr lang="en-GB" sz="1400" b="1" dirty="0" err="1" smtClean="0">
                <a:solidFill>
                  <a:srgbClr val="FF0000"/>
                </a:solidFill>
              </a:rPr>
              <a:t>GeV</a:t>
            </a:r>
            <a:r>
              <a:rPr lang="en-GB" sz="1400" b="1" dirty="0" smtClean="0">
                <a:solidFill>
                  <a:srgbClr val="FF0000"/>
                </a:solidFill>
              </a:rPr>
              <a:t>/c  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V-8b+4e-bbb.pn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1" t="10434" r="30836" b="7080"/>
          <a:stretch/>
        </p:blipFill>
        <p:spPr>
          <a:xfrm>
            <a:off x="4677305" y="1395807"/>
            <a:ext cx="3420000" cy="4212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</a:t>
            </a:r>
            <a:r>
              <a:rPr lang="en-US" dirty="0" smtClean="0"/>
              <a:t>sday</a:t>
            </a:r>
            <a:r>
              <a:rPr lang="en-US" dirty="0" smtClean="0"/>
              <a:t>: </a:t>
            </a:r>
            <a:r>
              <a:rPr lang="en-US" dirty="0"/>
              <a:t>Q</a:t>
            </a:r>
            <a:r>
              <a:rPr lang="en-US" dirty="0" smtClean="0"/>
              <a:t>ualification of LHC beam variants </a:t>
            </a:r>
            <a:r>
              <a:rPr lang="en-US" dirty="0" smtClean="0">
                <a:sym typeface="Wingdings"/>
              </a:rPr>
              <a:t> 8b + 4e</a:t>
            </a:r>
            <a:endParaRPr lang="en-US" dirty="0"/>
          </a:p>
        </p:txBody>
      </p:sp>
      <p:pic>
        <p:nvPicPr>
          <p:cNvPr id="2" name="Picture 1" descr="emH-8b+4e-bbb.pn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9" t="10661" r="30972" b="6797"/>
          <a:stretch/>
        </p:blipFill>
        <p:spPr>
          <a:xfrm>
            <a:off x="737015" y="1395807"/>
            <a:ext cx="3420000" cy="42120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9595" y="5936062"/>
            <a:ext cx="8384428" cy="708049"/>
          </a:xfrm>
        </p:spPr>
        <p:txBody>
          <a:bodyPr>
            <a:normAutofit/>
          </a:bodyPr>
          <a:lstStyle/>
          <a:p>
            <a:r>
              <a:rPr lang="en-US" b="0" dirty="0" err="1" smtClean="0"/>
              <a:t>Emittances</a:t>
            </a:r>
            <a:r>
              <a:rPr lang="en-US" b="0" dirty="0" smtClean="0"/>
              <a:t> around 2.5-2.6 </a:t>
            </a:r>
            <a:r>
              <a:rPr lang="en-US" b="0" dirty="0" smtClean="0">
                <a:latin typeface="Symbol" charset="2"/>
                <a:cs typeface="Symbol" charset="2"/>
              </a:rPr>
              <a:t>m</a:t>
            </a:r>
            <a:r>
              <a:rPr lang="en-US" b="0" dirty="0" smtClean="0"/>
              <a:t>m (bunch-by-bunch after second injection) for an injected intensity of 1.65e11 p/b</a:t>
            </a:r>
            <a:endParaRPr lang="en-US" b="0" dirty="0"/>
          </a:p>
        </p:txBody>
      </p:sp>
      <p:sp>
        <p:nvSpPr>
          <p:cNvPr id="7" name="Oval 6"/>
          <p:cNvSpPr/>
          <p:nvPr/>
        </p:nvSpPr>
        <p:spPr>
          <a:xfrm>
            <a:off x="618898" y="4683548"/>
            <a:ext cx="3748192" cy="109776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01807" y="4683548"/>
            <a:ext cx="3748192" cy="109776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8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mH-BCMS-bbb2.pn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4" t="9244" r="31110" b="6342"/>
          <a:stretch/>
        </p:blipFill>
        <p:spPr>
          <a:xfrm>
            <a:off x="678967" y="1367699"/>
            <a:ext cx="3420000" cy="4212000"/>
          </a:xfrm>
          <a:prstGeom prst="rect">
            <a:avLst/>
          </a:prstGeom>
        </p:spPr>
      </p:pic>
      <p:pic>
        <p:nvPicPr>
          <p:cNvPr id="4" name="Picture 3" descr="emV-BCMS-bbb.pn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9" t="10631" r="30835" b="6161"/>
          <a:stretch/>
        </p:blipFill>
        <p:spPr>
          <a:xfrm>
            <a:off x="4752741" y="1367699"/>
            <a:ext cx="3420000" cy="421200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</a:t>
            </a:r>
            <a:r>
              <a:rPr lang="en-US" dirty="0" smtClean="0"/>
              <a:t>sday</a:t>
            </a:r>
            <a:r>
              <a:rPr lang="en-US" dirty="0" smtClean="0"/>
              <a:t>: </a:t>
            </a:r>
            <a:r>
              <a:rPr lang="en-US" dirty="0"/>
              <a:t>Q</a:t>
            </a:r>
            <a:r>
              <a:rPr lang="en-US" dirty="0" smtClean="0"/>
              <a:t>ualification of LHC beam variants </a:t>
            </a:r>
            <a:r>
              <a:rPr lang="en-US" dirty="0" smtClean="0">
                <a:sym typeface="Wingdings"/>
              </a:rPr>
              <a:t> BCMS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9595" y="5936062"/>
            <a:ext cx="7940404" cy="708049"/>
          </a:xfrm>
        </p:spPr>
        <p:txBody>
          <a:bodyPr>
            <a:normAutofit/>
          </a:bodyPr>
          <a:lstStyle/>
          <a:p>
            <a:r>
              <a:rPr lang="en-US" b="0" dirty="0" err="1" smtClean="0"/>
              <a:t>Emittances</a:t>
            </a:r>
            <a:r>
              <a:rPr lang="en-US" b="0" dirty="0" smtClean="0"/>
              <a:t> well below 2.0 </a:t>
            </a:r>
            <a:r>
              <a:rPr lang="en-US" b="0" dirty="0" smtClean="0">
                <a:latin typeface="Symbol" charset="2"/>
                <a:cs typeface="Symbol" charset="2"/>
              </a:rPr>
              <a:t>m</a:t>
            </a:r>
            <a:r>
              <a:rPr lang="en-US" b="0" dirty="0" smtClean="0"/>
              <a:t>m (bunch-by-bunch) for an injected intensity of 1.35e11 p/b. Seems in a good shape, maybe some optimization needed.</a:t>
            </a:r>
            <a:endParaRPr lang="en-US" b="0" dirty="0"/>
          </a:p>
        </p:txBody>
      </p:sp>
      <p:sp>
        <p:nvSpPr>
          <p:cNvPr id="7" name="Oval 6"/>
          <p:cNvSpPr/>
          <p:nvPr/>
        </p:nvSpPr>
        <p:spPr>
          <a:xfrm>
            <a:off x="618898" y="4683548"/>
            <a:ext cx="3748192" cy="109776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01807" y="4683548"/>
            <a:ext cx="3748192" cy="109776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3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Scrubbing run in week 50: overview on pressure </a:t>
            </a:r>
            <a:r>
              <a:rPr lang="en-US" dirty="0" err="1" smtClean="0"/>
              <a:t>behaviour</a:t>
            </a:r>
            <a:r>
              <a:rPr lang="en-US" dirty="0" smtClean="0"/>
              <a:t> on an arc gauge (not a-C coated)</a:t>
            </a:r>
            <a:endParaRPr lang="en-US" dirty="0"/>
          </a:p>
        </p:txBody>
      </p:sp>
      <p:pic>
        <p:nvPicPr>
          <p:cNvPr id="39" name="Picture 38" descr="press_evol_for_LIU_coord_gauge5066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4088" r="667" b="2954"/>
          <a:stretch/>
        </p:blipFill>
        <p:spPr>
          <a:xfrm>
            <a:off x="384978" y="1248221"/>
            <a:ext cx="7926880" cy="56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7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Scrubbing run in week 50: overview on pressure </a:t>
            </a:r>
            <a:r>
              <a:rPr lang="en-US" dirty="0" err="1" smtClean="0"/>
              <a:t>behaviour</a:t>
            </a:r>
            <a:r>
              <a:rPr lang="en-US" dirty="0" smtClean="0"/>
              <a:t> on an arc gauge (a-C coated)</a:t>
            </a:r>
            <a:endParaRPr lang="en-US" dirty="0"/>
          </a:p>
        </p:txBody>
      </p:sp>
      <p:pic>
        <p:nvPicPr>
          <p:cNvPr id="2" name="Picture 1" descr="press_evol_for_LIU_coord_gauge5128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3900" r="926" b="1859"/>
          <a:stretch/>
        </p:blipFill>
        <p:spPr>
          <a:xfrm>
            <a:off x="379499" y="1256110"/>
            <a:ext cx="7889559" cy="56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066800"/>
            <a:ext cx="8083826" cy="5570665"/>
          </a:xfrm>
        </p:spPr>
        <p:txBody>
          <a:bodyPr>
            <a:normAutofit fontScale="92500" lnSpcReduction="10000"/>
          </a:bodyPr>
          <a:lstStyle/>
          <a:p>
            <a:pPr marL="469900" indent="-285750"/>
            <a:r>
              <a:rPr lang="en-US" dirty="0" smtClean="0"/>
              <a:t>High intensity </a:t>
            </a:r>
            <a:r>
              <a:rPr lang="en-US" dirty="0"/>
              <a:t>LHC beam (4 batches 72b) at </a:t>
            </a:r>
            <a:r>
              <a:rPr lang="en-US" dirty="0" smtClean="0"/>
              <a:t>26 </a:t>
            </a:r>
            <a:r>
              <a:rPr lang="en-US" dirty="0" err="1"/>
              <a:t>GeV</a:t>
            </a:r>
            <a:r>
              <a:rPr lang="en-US" dirty="0"/>
              <a:t>/</a:t>
            </a:r>
            <a:r>
              <a:rPr lang="en-US" dirty="0" smtClean="0"/>
              <a:t>c</a:t>
            </a:r>
            <a:endParaRPr lang="en-US" b="0" dirty="0" smtClean="0">
              <a:solidFill>
                <a:srgbClr val="0E5396"/>
              </a:solidFill>
            </a:endParaRPr>
          </a:p>
          <a:p>
            <a:pPr marL="900000" lvl="1" indent="-285750">
              <a:buFont typeface="Wingdings" charset="2"/>
              <a:buChar char="ü"/>
            </a:pPr>
            <a:r>
              <a:rPr lang="en-US" dirty="0" smtClean="0">
                <a:solidFill>
                  <a:srgbClr val="0E5396"/>
                </a:solidFill>
              </a:rPr>
              <a:t>Strong electron cloud effects</a:t>
            </a:r>
          </a:p>
          <a:p>
            <a:pPr marL="1213200" lvl="2" indent="-285750">
              <a:buFont typeface="Courier New"/>
              <a:buChar char="o"/>
            </a:pPr>
            <a:r>
              <a:rPr lang="en-US" dirty="0" smtClean="0">
                <a:solidFill>
                  <a:srgbClr val="0E5396"/>
                </a:solidFill>
              </a:rPr>
              <a:t>Poor lifetime, </a:t>
            </a:r>
            <a:r>
              <a:rPr lang="en-US" dirty="0" smtClean="0">
                <a:solidFill>
                  <a:srgbClr val="0E5396"/>
                </a:solidFill>
              </a:rPr>
              <a:t>strong </a:t>
            </a:r>
            <a:r>
              <a:rPr lang="en-US" dirty="0" err="1" smtClean="0">
                <a:solidFill>
                  <a:srgbClr val="0E5396"/>
                </a:solidFill>
              </a:rPr>
              <a:t>emittance</a:t>
            </a:r>
            <a:r>
              <a:rPr lang="en-US" dirty="0" smtClean="0">
                <a:solidFill>
                  <a:srgbClr val="0E5396"/>
                </a:solidFill>
              </a:rPr>
              <a:t> </a:t>
            </a:r>
            <a:r>
              <a:rPr lang="en-US" dirty="0" smtClean="0">
                <a:solidFill>
                  <a:srgbClr val="0E5396"/>
                </a:solidFill>
              </a:rPr>
              <a:t>blow up at the tails of the batches</a:t>
            </a:r>
          </a:p>
          <a:p>
            <a:pPr marL="1213200" lvl="2" indent="-285750">
              <a:buFont typeface="Courier New"/>
              <a:buChar char="o"/>
            </a:pPr>
            <a:r>
              <a:rPr lang="en-US" dirty="0" smtClean="0">
                <a:solidFill>
                  <a:srgbClr val="0E5396"/>
                </a:solidFill>
              </a:rPr>
              <a:t>Clear coherent </a:t>
            </a:r>
            <a:r>
              <a:rPr lang="en-US" dirty="0" smtClean="0">
                <a:solidFill>
                  <a:srgbClr val="0E5396"/>
                </a:solidFill>
              </a:rPr>
              <a:t>i</a:t>
            </a:r>
            <a:r>
              <a:rPr lang="en-US" b="0" dirty="0" smtClean="0">
                <a:solidFill>
                  <a:srgbClr val="0E5396"/>
                </a:solidFill>
              </a:rPr>
              <a:t>nstabilities contributing to the blow up </a:t>
            </a:r>
            <a:r>
              <a:rPr lang="en-US" b="0" dirty="0" smtClean="0">
                <a:solidFill>
                  <a:srgbClr val="0E5396"/>
                </a:solidFill>
              </a:rPr>
              <a:t>(in </a:t>
            </a:r>
            <a:r>
              <a:rPr lang="en-US" dirty="0" smtClean="0">
                <a:solidFill>
                  <a:srgbClr val="0E5396"/>
                </a:solidFill>
              </a:rPr>
              <a:t>spite of the </a:t>
            </a:r>
            <a:r>
              <a:rPr lang="en-US" b="0" dirty="0" smtClean="0">
                <a:solidFill>
                  <a:srgbClr val="0E5396"/>
                </a:solidFill>
              </a:rPr>
              <a:t>transverse </a:t>
            </a:r>
            <a:r>
              <a:rPr lang="en-US" b="0" dirty="0" smtClean="0">
                <a:solidFill>
                  <a:srgbClr val="0E5396"/>
                </a:solidFill>
              </a:rPr>
              <a:t>damper and/or high chromaticity)</a:t>
            </a:r>
            <a:endParaRPr lang="en-US" b="0" dirty="0">
              <a:solidFill>
                <a:srgbClr val="0E5396"/>
              </a:solidFill>
            </a:endParaRPr>
          </a:p>
          <a:p>
            <a:pPr marL="469900" indent="-285750"/>
            <a:r>
              <a:rPr lang="en-US" dirty="0" smtClean="0"/>
              <a:t>Doublet beam accelerated to 450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b="0" dirty="0" smtClean="0"/>
          </a:p>
          <a:p>
            <a:pPr marL="900000" lvl="1" indent="-285750">
              <a:buFont typeface="Wingdings" charset="2"/>
              <a:buChar char="ü"/>
            </a:pPr>
            <a:r>
              <a:rPr lang="en-US" dirty="0" smtClean="0">
                <a:solidFill>
                  <a:srgbClr val="0E5396"/>
                </a:solidFill>
              </a:rPr>
              <a:t>Many transverse</a:t>
            </a:r>
            <a:r>
              <a:rPr lang="en-US" b="0" dirty="0" smtClean="0">
                <a:solidFill>
                  <a:srgbClr val="0E5396"/>
                </a:solidFill>
              </a:rPr>
              <a:t> instabilities observed on the slow ramp </a:t>
            </a:r>
          </a:p>
          <a:p>
            <a:pPr marL="900000" lvl="1" indent="-285750">
              <a:buFont typeface="Wingdings" charset="2"/>
              <a:buChar char="ü"/>
            </a:pPr>
            <a:r>
              <a:rPr lang="en-US" b="0" dirty="0" smtClean="0">
                <a:solidFill>
                  <a:srgbClr val="0E5396"/>
                </a:solidFill>
              </a:rPr>
              <a:t>Maximum intensity at flat </a:t>
            </a:r>
            <a:r>
              <a:rPr lang="en-US" b="0" dirty="0" smtClean="0">
                <a:solidFill>
                  <a:srgbClr val="0E5396"/>
                </a:solidFill>
              </a:rPr>
              <a:t>top limited to 1.4e11 </a:t>
            </a:r>
            <a:r>
              <a:rPr lang="en-US" b="0" dirty="0" smtClean="0">
                <a:solidFill>
                  <a:srgbClr val="0E5396"/>
                </a:solidFill>
              </a:rPr>
              <a:t>p/</a:t>
            </a:r>
            <a:r>
              <a:rPr lang="en-US" b="0" dirty="0" smtClean="0">
                <a:solidFill>
                  <a:srgbClr val="0E5396"/>
                </a:solidFill>
              </a:rPr>
              <a:t>doublet on </a:t>
            </a:r>
            <a:r>
              <a:rPr lang="en-US" b="0" dirty="0" smtClean="0">
                <a:solidFill>
                  <a:srgbClr val="0E5396"/>
                </a:solidFill>
              </a:rPr>
              <a:t>nominal LHC filling </a:t>
            </a:r>
            <a:r>
              <a:rPr lang="en-US" b="0" dirty="0" smtClean="0">
                <a:solidFill>
                  <a:srgbClr val="0E5396"/>
                </a:solidFill>
              </a:rPr>
              <a:t>ramp, lower on slow cycle (but </a:t>
            </a:r>
            <a:r>
              <a:rPr lang="en-US" dirty="0" smtClean="0">
                <a:solidFill>
                  <a:srgbClr val="0E5396"/>
                </a:solidFill>
              </a:rPr>
              <a:t>with 3.6 s injection plateau). Strong </a:t>
            </a:r>
            <a:r>
              <a:rPr lang="en-US" dirty="0" err="1" smtClean="0">
                <a:solidFill>
                  <a:srgbClr val="0E5396"/>
                </a:solidFill>
              </a:rPr>
              <a:t>emittance</a:t>
            </a:r>
            <a:r>
              <a:rPr lang="en-US" dirty="0" smtClean="0">
                <a:solidFill>
                  <a:srgbClr val="0E5396"/>
                </a:solidFill>
              </a:rPr>
              <a:t> blow up.</a:t>
            </a:r>
            <a:endParaRPr lang="en-US" dirty="0">
              <a:solidFill>
                <a:srgbClr val="0E5396"/>
              </a:solidFill>
            </a:endParaRPr>
          </a:p>
          <a:p>
            <a:pPr marL="900000" lvl="1" indent="-285750">
              <a:buFont typeface="Wingdings" charset="2"/>
              <a:buChar char="ü"/>
            </a:pPr>
            <a:r>
              <a:rPr lang="en-US" dirty="0" smtClean="0">
                <a:solidFill>
                  <a:srgbClr val="0E5396"/>
                </a:solidFill>
              </a:rPr>
              <a:t>In general, b</a:t>
            </a:r>
            <a:r>
              <a:rPr lang="en-US" b="0" dirty="0" smtClean="0">
                <a:solidFill>
                  <a:srgbClr val="0E5396"/>
                </a:solidFill>
              </a:rPr>
              <a:t>eam </a:t>
            </a:r>
            <a:r>
              <a:rPr lang="en-US" b="0" dirty="0" smtClean="0">
                <a:solidFill>
                  <a:srgbClr val="0E5396"/>
                </a:solidFill>
              </a:rPr>
              <a:t>quality strongly </a:t>
            </a:r>
            <a:r>
              <a:rPr lang="en-US" b="0" dirty="0" smtClean="0">
                <a:solidFill>
                  <a:srgbClr val="0E5396"/>
                </a:solidFill>
              </a:rPr>
              <a:t>and quickly degraded by electron cloud, but room for improvement if taken on ‘operational’ basis (scrubbing, better set up)</a:t>
            </a:r>
            <a:endParaRPr lang="en-US" b="0" dirty="0">
              <a:solidFill>
                <a:srgbClr val="0E5396"/>
              </a:solidFill>
            </a:endParaRPr>
          </a:p>
          <a:p>
            <a:pPr marL="469900" indent="-285750"/>
            <a:r>
              <a:rPr lang="en-US" dirty="0" smtClean="0"/>
              <a:t>Other LHC beam variants tested</a:t>
            </a:r>
          </a:p>
          <a:p>
            <a:pPr marL="900000" lvl="1" indent="-285750">
              <a:buFont typeface="Wingdings" charset="2"/>
              <a:buChar char="ü"/>
            </a:pPr>
            <a:r>
              <a:rPr lang="en-US" dirty="0" smtClean="0">
                <a:solidFill>
                  <a:srgbClr val="0E5396"/>
                </a:solidFill>
              </a:rPr>
              <a:t>8b+4e well behaved in terms of electron cloud (as expected), but sparking and outgassing on ZS (impedance problem?), up to three batches accelerated to 450 </a:t>
            </a:r>
            <a:r>
              <a:rPr lang="en-US" dirty="0" err="1" smtClean="0">
                <a:solidFill>
                  <a:srgbClr val="0E5396"/>
                </a:solidFill>
              </a:rPr>
              <a:t>GeV</a:t>
            </a:r>
            <a:r>
              <a:rPr lang="en-US" dirty="0" smtClean="0">
                <a:solidFill>
                  <a:srgbClr val="0E5396"/>
                </a:solidFill>
              </a:rPr>
              <a:t>/c </a:t>
            </a:r>
            <a:endParaRPr lang="en-US" dirty="0">
              <a:solidFill>
                <a:srgbClr val="0E5396"/>
              </a:solidFill>
            </a:endParaRPr>
          </a:p>
          <a:p>
            <a:pPr marL="900000" lvl="1" indent="-285750">
              <a:buFont typeface="Wingdings" charset="2"/>
              <a:buChar char="ü"/>
            </a:pPr>
            <a:r>
              <a:rPr lang="en-US" dirty="0" smtClean="0">
                <a:solidFill>
                  <a:srgbClr val="0E5396"/>
                </a:solidFill>
              </a:rPr>
              <a:t>BCMS in </a:t>
            </a:r>
            <a:r>
              <a:rPr lang="en-US" dirty="0" smtClean="0">
                <a:solidFill>
                  <a:srgbClr val="0E5396"/>
                </a:solidFill>
              </a:rPr>
              <a:t>rather good </a:t>
            </a:r>
            <a:r>
              <a:rPr lang="en-US" dirty="0" smtClean="0">
                <a:solidFill>
                  <a:srgbClr val="0E5396"/>
                </a:solidFill>
              </a:rPr>
              <a:t>shape, less electron cloud thanks to shorter batches, </a:t>
            </a:r>
            <a:r>
              <a:rPr lang="en-US" dirty="0">
                <a:solidFill>
                  <a:srgbClr val="0E5396"/>
                </a:solidFill>
              </a:rPr>
              <a:t>up to three batches accelerated to 450 </a:t>
            </a:r>
            <a:r>
              <a:rPr lang="en-US" dirty="0" err="1">
                <a:solidFill>
                  <a:srgbClr val="0E5396"/>
                </a:solidFill>
              </a:rPr>
              <a:t>GeV</a:t>
            </a:r>
            <a:r>
              <a:rPr lang="en-US" dirty="0">
                <a:solidFill>
                  <a:srgbClr val="0E5396"/>
                </a:solidFill>
              </a:rPr>
              <a:t>/</a:t>
            </a:r>
            <a:r>
              <a:rPr lang="en-US" dirty="0" smtClean="0">
                <a:solidFill>
                  <a:srgbClr val="0E5396"/>
                </a:solidFill>
              </a:rPr>
              <a:t>c.</a:t>
            </a:r>
            <a:endParaRPr lang="en-US" dirty="0" smtClean="0">
              <a:solidFill>
                <a:srgbClr val="0E5396"/>
              </a:solidFill>
            </a:endParaRPr>
          </a:p>
          <a:p>
            <a:pPr marL="900000" lvl="1" indent="-285750">
              <a:buFont typeface="Wingdings" charset="2"/>
              <a:buChar char="ü"/>
            </a:pPr>
            <a:r>
              <a:rPr lang="en-US" b="0" dirty="0" smtClean="0">
                <a:solidFill>
                  <a:srgbClr val="0E5396"/>
                </a:solidFill>
              </a:rPr>
              <a:t>For both cases, quite large losses at start of the ramp</a:t>
            </a:r>
            <a:endParaRPr lang="en-US" b="0" dirty="0"/>
          </a:p>
          <a:p>
            <a:pPr marL="469900" indent="-285750">
              <a:buFont typeface="Lucida Grande"/>
              <a:buChar char="→"/>
            </a:pPr>
            <a:r>
              <a:rPr lang="en-US" b="0" dirty="0"/>
              <a:t>M</a:t>
            </a:r>
            <a:r>
              <a:rPr lang="en-US" b="0" dirty="0" smtClean="0"/>
              <a:t>ore </a:t>
            </a:r>
            <a:r>
              <a:rPr lang="en-US" b="0" dirty="0" smtClean="0"/>
              <a:t>scrubbing accumulated, but </a:t>
            </a:r>
            <a:r>
              <a:rPr lang="en-US" dirty="0" smtClean="0"/>
              <a:t>much </a:t>
            </a:r>
            <a:r>
              <a:rPr lang="en-US" dirty="0" smtClean="0"/>
              <a:t>more </a:t>
            </a:r>
            <a:r>
              <a:rPr lang="en-US" dirty="0" smtClean="0"/>
              <a:t>still needed </a:t>
            </a:r>
            <a:r>
              <a:rPr lang="en-US" b="0" dirty="0" smtClean="0"/>
              <a:t>to </a:t>
            </a:r>
            <a:r>
              <a:rPr lang="en-US" b="0" dirty="0" smtClean="0"/>
              <a:t>hopeful</a:t>
            </a:r>
            <a:r>
              <a:rPr lang="en-US" b="0" dirty="0" smtClean="0"/>
              <a:t>ly allow </a:t>
            </a:r>
            <a:r>
              <a:rPr lang="en-US" b="0" dirty="0" smtClean="0"/>
              <a:t>stable operation at </a:t>
            </a:r>
            <a:r>
              <a:rPr lang="en-US" b="0" dirty="0" smtClean="0"/>
              <a:t>higher bunch intensities and doublet production…. And answer the question whether we need a-C coating or scrubbing is enough (mid 2015)</a:t>
            </a:r>
            <a:endParaRPr lang="en-US" b="0" dirty="0" smtClean="0"/>
          </a:p>
          <a:p>
            <a:pPr marL="46990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draft injector schedule (M. Lamont)</a:t>
            </a:r>
            <a:endParaRPr lang="en-US" dirty="0"/>
          </a:p>
        </p:txBody>
      </p:sp>
      <p:pic>
        <p:nvPicPr>
          <p:cNvPr id="6" name="Picture 5" descr="2015-injector-schedule_v0.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89"/>
          <a:stretch/>
        </p:blipFill>
        <p:spPr>
          <a:xfrm>
            <a:off x="366888" y="1123892"/>
            <a:ext cx="7803444" cy="556687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49778" y="4553726"/>
            <a:ext cx="1185333" cy="200721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66734" y="4553726"/>
            <a:ext cx="1185333" cy="200721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9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3200" dirty="0" smtClean="0"/>
              <a:t>Brief recap of Scrubbing Run I (1/2)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066800"/>
            <a:ext cx="8083826" cy="5570665"/>
          </a:xfrm>
        </p:spPr>
        <p:txBody>
          <a:bodyPr>
            <a:normAutofit/>
          </a:bodyPr>
          <a:lstStyle/>
          <a:p>
            <a:pPr marL="469900" indent="-285750"/>
            <a:r>
              <a:rPr lang="en-US" dirty="0" smtClean="0"/>
              <a:t>1 full </a:t>
            </a:r>
            <a:r>
              <a:rPr lang="en-US" dirty="0"/>
              <a:t>week </a:t>
            </a:r>
            <a:r>
              <a:rPr lang="en-US" dirty="0" smtClean="0"/>
              <a:t>(week 45) </a:t>
            </a:r>
            <a:r>
              <a:rPr lang="en-US" b="0" dirty="0" smtClean="0"/>
              <a:t>high </a:t>
            </a:r>
            <a:r>
              <a:rPr lang="en-US" b="0" dirty="0"/>
              <a:t>efficiency scrubbing with very good beam availability </a:t>
            </a:r>
            <a:r>
              <a:rPr lang="en-US" b="0" dirty="0" smtClean="0"/>
              <a:t>(</a:t>
            </a:r>
            <a:r>
              <a:rPr lang="en-US" b="0" dirty="0" smtClean="0"/>
              <a:t>only</a:t>
            </a:r>
            <a:r>
              <a:rPr lang="en-US" b="0" dirty="0" smtClean="0"/>
              <a:t> </a:t>
            </a:r>
            <a:r>
              <a:rPr lang="en-US" b="0" dirty="0"/>
              <a:t>minor hiccups) </a:t>
            </a:r>
            <a:r>
              <a:rPr lang="en-US" b="0" dirty="0" smtClean="0"/>
              <a:t>and main limitations coming from vacuum in MKP4 and TIDVG (not the arcs)</a:t>
            </a:r>
            <a:endParaRPr lang="en-US" b="0" dirty="0"/>
          </a:p>
          <a:p>
            <a:pPr marL="469900" indent="-285750"/>
            <a:r>
              <a:rPr lang="en-US" b="0" dirty="0" smtClean="0"/>
              <a:t>Scrubbing </a:t>
            </a:r>
            <a:r>
              <a:rPr lang="en-US" b="0" dirty="0"/>
              <a:t>with both </a:t>
            </a:r>
            <a:r>
              <a:rPr lang="en-US" dirty="0"/>
              <a:t>standard 25 ns </a:t>
            </a:r>
            <a:r>
              <a:rPr lang="en-US" b="0" dirty="0"/>
              <a:t>and (from Wednesday on) </a:t>
            </a:r>
            <a:r>
              <a:rPr lang="en-US" dirty="0"/>
              <a:t>doublet beams</a:t>
            </a:r>
          </a:p>
          <a:p>
            <a:pPr marL="469900" indent="-285750"/>
            <a:r>
              <a:rPr lang="en-US" b="0" dirty="0" smtClean="0"/>
              <a:t>Large use of </a:t>
            </a:r>
            <a:r>
              <a:rPr lang="en-US" dirty="0" smtClean="0"/>
              <a:t>long flat bottom (26 </a:t>
            </a:r>
            <a:r>
              <a:rPr lang="en-US" dirty="0" err="1" smtClean="0"/>
              <a:t>GeV</a:t>
            </a:r>
            <a:r>
              <a:rPr lang="en-US" dirty="0" smtClean="0"/>
              <a:t>/c) cycle</a:t>
            </a:r>
            <a:r>
              <a:rPr lang="en-US" b="0" dirty="0" smtClean="0"/>
              <a:t>, gradually increasing number of batches injected and moving the dump later in the cycle (as vacuum in TIDVG or MKP4 permitted)</a:t>
            </a:r>
          </a:p>
          <a:p>
            <a:pPr marL="469900" indent="-285750"/>
            <a:r>
              <a:rPr lang="en-US" b="0" dirty="0" smtClean="0"/>
              <a:t>Successfully </a:t>
            </a:r>
            <a:r>
              <a:rPr lang="en-US" b="0" dirty="0"/>
              <a:t>deployed </a:t>
            </a:r>
            <a:r>
              <a:rPr lang="en-US" dirty="0"/>
              <a:t>doublet beam </a:t>
            </a:r>
            <a:r>
              <a:rPr lang="en-US" b="0" dirty="0"/>
              <a:t>(up to four batches at 26 </a:t>
            </a:r>
            <a:r>
              <a:rPr lang="en-US" b="0" dirty="0" err="1"/>
              <a:t>GeV</a:t>
            </a:r>
            <a:r>
              <a:rPr lang="en-US" b="0" dirty="0"/>
              <a:t>/c)</a:t>
            </a:r>
          </a:p>
          <a:p>
            <a:pPr marL="900000" lvl="1" indent="-285750">
              <a:buFont typeface="Wingdings" charset="2"/>
              <a:buChar char="ü"/>
            </a:pPr>
            <a:r>
              <a:rPr lang="en-US" b="0" dirty="0">
                <a:solidFill>
                  <a:srgbClr val="0E5396"/>
                </a:solidFill>
              </a:rPr>
              <a:t>Enhanced </a:t>
            </a:r>
            <a:r>
              <a:rPr lang="en-US" b="0" dirty="0" smtClean="0">
                <a:solidFill>
                  <a:srgbClr val="0E5396"/>
                </a:solidFill>
              </a:rPr>
              <a:t>electron cloud </a:t>
            </a:r>
            <a:r>
              <a:rPr lang="en-US" b="0" dirty="0">
                <a:solidFill>
                  <a:srgbClr val="0E5396"/>
                </a:solidFill>
              </a:rPr>
              <a:t>in high-field non a-C coated regions and none in a-C coated regions and field free regions</a:t>
            </a:r>
          </a:p>
          <a:p>
            <a:pPr marL="469900" indent="-285750"/>
            <a:r>
              <a:rPr lang="en-US" b="0" dirty="0" smtClean="0"/>
              <a:t>No MKE heating, but significant heating on MKP4</a:t>
            </a:r>
          </a:p>
          <a:p>
            <a:pPr marL="900000" lvl="1" indent="-285750">
              <a:buFont typeface="Wingdings" charset="2"/>
              <a:buChar char="ü"/>
            </a:pPr>
            <a:r>
              <a:rPr lang="en-US" b="0" dirty="0" smtClean="0">
                <a:solidFill>
                  <a:srgbClr val="0E5396"/>
                </a:solidFill>
              </a:rPr>
              <a:t>Lower </a:t>
            </a:r>
            <a:r>
              <a:rPr lang="en-US" b="0" dirty="0">
                <a:solidFill>
                  <a:srgbClr val="0E5396"/>
                </a:solidFill>
              </a:rPr>
              <a:t>MKP heating (as expected from impedance model</a:t>
            </a:r>
            <a:r>
              <a:rPr lang="en-US" b="0" dirty="0" smtClean="0">
                <a:solidFill>
                  <a:srgbClr val="0E5396"/>
                </a:solidFill>
              </a:rPr>
              <a:t>) with doublet beam, </a:t>
            </a:r>
            <a:r>
              <a:rPr lang="en-US" b="0" dirty="0">
                <a:solidFill>
                  <a:srgbClr val="0E5396"/>
                </a:solidFill>
              </a:rPr>
              <a:t>which allowed scrubbing while recovering MKP4 vacuum</a:t>
            </a:r>
          </a:p>
          <a:p>
            <a:pPr marL="46990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7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3200" dirty="0" smtClean="0"/>
              <a:t>Bri</a:t>
            </a:r>
            <a:r>
              <a:rPr lang="en-US" sz="3200" dirty="0" smtClean="0"/>
              <a:t>ef recap of Scrubbing Run I (2/2)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066800"/>
            <a:ext cx="8083826" cy="5570665"/>
          </a:xfrm>
        </p:spPr>
        <p:txBody>
          <a:bodyPr>
            <a:normAutofit/>
          </a:bodyPr>
          <a:lstStyle/>
          <a:p>
            <a:pPr marL="469900" indent="-285750"/>
            <a:r>
              <a:rPr lang="en-US" dirty="0"/>
              <a:t>Recovered nominal LHC beam (4 batches 72b) at 450 </a:t>
            </a:r>
            <a:r>
              <a:rPr lang="en-US" dirty="0" err="1"/>
              <a:t>GeV</a:t>
            </a:r>
            <a:r>
              <a:rPr lang="en-US" dirty="0"/>
              <a:t>/</a:t>
            </a:r>
            <a:r>
              <a:rPr lang="en-US" dirty="0" smtClean="0"/>
              <a:t>c</a:t>
            </a:r>
            <a:endParaRPr lang="en-US" b="0" dirty="0"/>
          </a:p>
          <a:p>
            <a:pPr marL="900000" lvl="1" indent="-285750">
              <a:buFont typeface="Wingdings" charset="2"/>
              <a:buChar char="ü"/>
            </a:pPr>
            <a:r>
              <a:rPr lang="en-US" b="0" dirty="0">
                <a:solidFill>
                  <a:srgbClr val="0E5396"/>
                </a:solidFill>
              </a:rPr>
              <a:t>Commissioned the new TIDVG with standard 25 ns beam at 450 </a:t>
            </a:r>
            <a:r>
              <a:rPr lang="en-US" b="0" dirty="0" err="1">
                <a:solidFill>
                  <a:srgbClr val="0E5396"/>
                </a:solidFill>
              </a:rPr>
              <a:t>GeV</a:t>
            </a:r>
            <a:r>
              <a:rPr lang="en-US" b="0" dirty="0">
                <a:solidFill>
                  <a:srgbClr val="0E5396"/>
                </a:solidFill>
              </a:rPr>
              <a:t>/c, data taken for thermal </a:t>
            </a:r>
            <a:r>
              <a:rPr lang="en-US" b="0" dirty="0" smtClean="0">
                <a:solidFill>
                  <a:srgbClr val="0E5396"/>
                </a:solidFill>
              </a:rPr>
              <a:t>response</a:t>
            </a:r>
          </a:p>
          <a:p>
            <a:pPr marL="900000" lvl="1" indent="-285750">
              <a:buFont typeface="Wingdings" charset="2"/>
              <a:buChar char="ü"/>
            </a:pPr>
            <a:r>
              <a:rPr lang="en-US" dirty="0" smtClean="0">
                <a:solidFill>
                  <a:srgbClr val="0E5396"/>
                </a:solidFill>
              </a:rPr>
              <a:t>Transverse </a:t>
            </a:r>
            <a:r>
              <a:rPr lang="en-US" dirty="0" err="1" smtClean="0">
                <a:solidFill>
                  <a:srgbClr val="0E5396"/>
                </a:solidFill>
              </a:rPr>
              <a:t>emittances</a:t>
            </a:r>
            <a:r>
              <a:rPr lang="en-US" dirty="0" smtClean="0">
                <a:solidFill>
                  <a:srgbClr val="0E5396"/>
                </a:solidFill>
              </a:rPr>
              <a:t> below 3 </a:t>
            </a:r>
            <a:r>
              <a:rPr lang="en-US" dirty="0" smtClean="0">
                <a:solidFill>
                  <a:srgbClr val="0E5396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0E5396"/>
                </a:solidFill>
              </a:rPr>
              <a:t>m after injection of 4</a:t>
            </a:r>
            <a:r>
              <a:rPr lang="en-US" baseline="30000" dirty="0" smtClean="0">
                <a:solidFill>
                  <a:srgbClr val="0E5396"/>
                </a:solidFill>
              </a:rPr>
              <a:t>th</a:t>
            </a:r>
            <a:r>
              <a:rPr lang="en-US" dirty="0" smtClean="0">
                <a:solidFill>
                  <a:srgbClr val="0E5396"/>
                </a:solidFill>
              </a:rPr>
              <a:t> </a:t>
            </a:r>
            <a:r>
              <a:rPr lang="en-US" dirty="0" smtClean="0">
                <a:solidFill>
                  <a:srgbClr val="0E5396"/>
                </a:solidFill>
              </a:rPr>
              <a:t>batch</a:t>
            </a:r>
          </a:p>
          <a:p>
            <a:pPr marL="900000" lvl="1" indent="-285750">
              <a:buFont typeface="Wingdings" charset="2"/>
              <a:buChar char="ü"/>
            </a:pPr>
            <a:r>
              <a:rPr lang="en-US" b="0" dirty="0" smtClean="0">
                <a:solidFill>
                  <a:srgbClr val="0E5396"/>
                </a:solidFill>
              </a:rPr>
              <a:t>Only minor fine tuning yet to be done</a:t>
            </a:r>
            <a:endParaRPr lang="en-US" b="0" dirty="0">
              <a:solidFill>
                <a:srgbClr val="0E5396"/>
              </a:solidFill>
            </a:endParaRPr>
          </a:p>
          <a:p>
            <a:pPr marL="469900" indent="-285750"/>
            <a:r>
              <a:rPr lang="en-US" dirty="0"/>
              <a:t>Vertical electron cloud instabilities </a:t>
            </a:r>
            <a:r>
              <a:rPr lang="en-US" b="0" dirty="0" smtClean="0"/>
              <a:t>hard to reproduce with Q20 optics!</a:t>
            </a:r>
          </a:p>
          <a:p>
            <a:pPr marL="900000" lvl="1" indent="-285750">
              <a:buFont typeface="Wingdings" charset="2"/>
              <a:buChar char="ü"/>
            </a:pPr>
            <a:r>
              <a:rPr lang="en-US" dirty="0">
                <a:solidFill>
                  <a:srgbClr val="0E5396"/>
                </a:solidFill>
              </a:rPr>
              <a:t>O</a:t>
            </a:r>
            <a:r>
              <a:rPr lang="en-US" b="0" dirty="0" smtClean="0">
                <a:solidFill>
                  <a:srgbClr val="0E5396"/>
                </a:solidFill>
              </a:rPr>
              <a:t>bserved </a:t>
            </a:r>
            <a:r>
              <a:rPr lang="en-US" b="0" dirty="0">
                <a:solidFill>
                  <a:srgbClr val="0E5396"/>
                </a:solidFill>
              </a:rPr>
              <a:t>only </a:t>
            </a:r>
            <a:r>
              <a:rPr lang="en-US" b="0" dirty="0" smtClean="0">
                <a:solidFill>
                  <a:srgbClr val="0E5396"/>
                </a:solidFill>
              </a:rPr>
              <a:t>with doublets due to high electron cloud operation</a:t>
            </a:r>
            <a:endParaRPr lang="en-US" dirty="0">
              <a:solidFill>
                <a:srgbClr val="0E5396"/>
              </a:solidFill>
            </a:endParaRPr>
          </a:p>
          <a:p>
            <a:pPr marL="900000" lvl="1" indent="-285750">
              <a:buFont typeface="Wingdings" charset="2"/>
              <a:buChar char="ü"/>
            </a:pPr>
            <a:r>
              <a:rPr lang="en-US" dirty="0">
                <a:solidFill>
                  <a:srgbClr val="0E5396"/>
                </a:solidFill>
              </a:rPr>
              <a:t>S</a:t>
            </a:r>
            <a:r>
              <a:rPr lang="en-US" b="0" dirty="0" smtClean="0">
                <a:solidFill>
                  <a:srgbClr val="0E5396"/>
                </a:solidFill>
              </a:rPr>
              <a:t>tandard </a:t>
            </a:r>
            <a:r>
              <a:rPr lang="en-US" b="0" dirty="0">
                <a:solidFill>
                  <a:srgbClr val="0E5396"/>
                </a:solidFill>
              </a:rPr>
              <a:t>25 ns beam was stable even with low vertical chromaticity </a:t>
            </a:r>
            <a:r>
              <a:rPr lang="en-US" b="0" dirty="0" smtClean="0">
                <a:solidFill>
                  <a:srgbClr val="0E5396"/>
                </a:solidFill>
              </a:rPr>
              <a:t>setting</a:t>
            </a:r>
            <a:endParaRPr lang="en-US" b="0" dirty="0">
              <a:solidFill>
                <a:srgbClr val="0E5396"/>
              </a:solidFill>
            </a:endParaRPr>
          </a:p>
          <a:p>
            <a:pPr marL="469900" indent="-285750"/>
            <a:r>
              <a:rPr lang="en-US" dirty="0" smtClean="0"/>
              <a:t>Important conditioning</a:t>
            </a:r>
            <a:r>
              <a:rPr lang="en-US" dirty="0" smtClean="0"/>
              <a:t> </a:t>
            </a:r>
            <a:r>
              <a:rPr lang="en-US" b="0" dirty="0" smtClean="0"/>
              <a:t>of</a:t>
            </a:r>
            <a:r>
              <a:rPr lang="en-US" b="0" dirty="0" smtClean="0"/>
              <a:t> both</a:t>
            </a:r>
            <a:r>
              <a:rPr lang="en-US" b="0" dirty="0" smtClean="0"/>
              <a:t> </a:t>
            </a:r>
            <a:r>
              <a:rPr lang="en-US" b="0" dirty="0"/>
              <a:t>newly installed </a:t>
            </a:r>
            <a:r>
              <a:rPr lang="en-US" b="0" dirty="0" smtClean="0"/>
              <a:t>elements (e.g., MKP4, TIDVG) </a:t>
            </a:r>
            <a:r>
              <a:rPr lang="en-US" b="0" dirty="0" smtClean="0"/>
              <a:t>and </a:t>
            </a:r>
            <a:r>
              <a:rPr lang="en-US" b="0" dirty="0" smtClean="0"/>
              <a:t>pressure </a:t>
            </a:r>
            <a:r>
              <a:rPr lang="en-US" b="0" dirty="0"/>
              <a:t>in </a:t>
            </a:r>
            <a:r>
              <a:rPr lang="en-US" b="0" dirty="0" smtClean="0"/>
              <a:t>arcs</a:t>
            </a:r>
          </a:p>
          <a:p>
            <a:pPr marL="900000" lvl="1" indent="-285750">
              <a:buFont typeface="Wingdings" charset="2"/>
              <a:buChar char="ü"/>
            </a:pPr>
            <a:r>
              <a:rPr lang="en-US" dirty="0" smtClean="0">
                <a:solidFill>
                  <a:srgbClr val="0E5396"/>
                </a:solidFill>
              </a:rPr>
              <a:t>Electron cloud suppression with a-C coating experimentally demonstrated in two cells thanks to tests with doublet beams</a:t>
            </a:r>
            <a:endParaRPr lang="en-US" b="0" dirty="0" smtClean="0"/>
          </a:p>
          <a:p>
            <a:pPr marL="469900" indent="-285750"/>
            <a:endParaRPr lang="en-US" b="0" dirty="0" smtClean="0"/>
          </a:p>
          <a:p>
            <a:pPr marL="469900" indent="-285750">
              <a:buFont typeface="Lucida Grande"/>
              <a:buChar char="→"/>
            </a:pPr>
            <a:r>
              <a:rPr lang="en-US" dirty="0" smtClean="0"/>
              <a:t>Scrubbing overall successful </a:t>
            </a:r>
            <a:r>
              <a:rPr lang="en-US" b="0" dirty="0" smtClean="0"/>
              <a:t>so far, ready to move to next step, i.e. inject higher intensities and try acceleration of the doublet beam to 450 </a:t>
            </a:r>
            <a:r>
              <a:rPr lang="en-US" b="0" dirty="0" err="1" smtClean="0"/>
              <a:t>GeV</a:t>
            </a:r>
            <a:r>
              <a:rPr lang="en-US" b="0" dirty="0" smtClean="0"/>
              <a:t>/c …</a:t>
            </a:r>
            <a:endParaRPr lang="en-US" b="0" dirty="0"/>
          </a:p>
          <a:p>
            <a:pPr marL="46990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 smtClean="0"/>
              <a:t>Scrubbing run in week 50: overview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100748" y="2734847"/>
            <a:ext cx="2109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MD3: 26.4 s, 26 </a:t>
            </a:r>
            <a:r>
              <a:rPr lang="en-GB" sz="1400" b="1" dirty="0" err="1" smtClean="0">
                <a:solidFill>
                  <a:srgbClr val="0000FF"/>
                </a:solidFill>
              </a:rPr>
              <a:t>GeV</a:t>
            </a:r>
            <a:r>
              <a:rPr lang="en-GB" sz="1400" b="1" dirty="0" smtClean="0">
                <a:solidFill>
                  <a:srgbClr val="0000FF"/>
                </a:solidFill>
              </a:rPr>
              <a:t>/c</a:t>
            </a:r>
          </a:p>
          <a:p>
            <a:r>
              <a:rPr lang="en-GB" sz="1400" b="1" dirty="0" smtClean="0">
                <a:solidFill>
                  <a:srgbClr val="0000FF"/>
                </a:solidFill>
              </a:rPr>
              <a:t>High intensity 25 ns beam  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93578" y="2734847"/>
            <a:ext cx="2200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LHC25NS: 22.8s, 450 </a:t>
            </a:r>
            <a:r>
              <a:rPr lang="en-GB" sz="1400" b="1" dirty="0" err="1" smtClean="0">
                <a:solidFill>
                  <a:srgbClr val="FF0000"/>
                </a:solidFill>
              </a:rPr>
              <a:t>GeV</a:t>
            </a:r>
            <a:r>
              <a:rPr lang="en-GB" sz="1400" b="1" dirty="0" smtClean="0">
                <a:solidFill>
                  <a:srgbClr val="FF0000"/>
                </a:solidFill>
              </a:rPr>
              <a:t>/c 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0493" y="3545015"/>
            <a:ext cx="7675002" cy="314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Monday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solidFill>
                  <a:srgbClr val="0E3F84"/>
                </a:solidFill>
              </a:rPr>
              <a:t>High intensity 25 ns beam (up to 1.9e11 p/b injected) on flat bottom cycle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solidFill>
                  <a:srgbClr val="0E3F84"/>
                </a:solidFill>
              </a:rPr>
              <a:t>Lifetime quite poor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solidFill>
                  <a:srgbClr val="0E3F84"/>
                </a:solidFill>
              </a:rPr>
              <a:t>Instability after injection of 2</a:t>
            </a:r>
            <a:r>
              <a:rPr lang="en-US" sz="1400" baseline="30000" dirty="0" smtClean="0">
                <a:solidFill>
                  <a:srgbClr val="0E3F84"/>
                </a:solidFill>
              </a:rPr>
              <a:t>nd</a:t>
            </a:r>
            <a:r>
              <a:rPr lang="en-US" sz="1400" dirty="0" smtClean="0">
                <a:solidFill>
                  <a:srgbClr val="0E3F84"/>
                </a:solidFill>
              </a:rPr>
              <a:t> batch</a:t>
            </a:r>
          </a:p>
          <a:p>
            <a:pPr lvl="1">
              <a:spcBef>
                <a:spcPts val="600"/>
              </a:spcBef>
            </a:pPr>
            <a:r>
              <a:rPr lang="en-US" sz="1400" dirty="0" err="1" smtClean="0">
                <a:solidFill>
                  <a:srgbClr val="0E3F84"/>
                </a:solidFill>
              </a:rPr>
              <a:t>Emittance</a:t>
            </a:r>
            <a:r>
              <a:rPr lang="en-US" sz="1400" dirty="0" smtClean="0">
                <a:solidFill>
                  <a:srgbClr val="0E3F84"/>
                </a:solidFill>
              </a:rPr>
              <a:t> blow-up in last part of trains (starting from 2</a:t>
            </a:r>
            <a:r>
              <a:rPr lang="en-US" sz="1400" baseline="30000" dirty="0" smtClean="0">
                <a:solidFill>
                  <a:srgbClr val="0E3F84"/>
                </a:solidFill>
              </a:rPr>
              <a:t>nd</a:t>
            </a:r>
            <a:r>
              <a:rPr lang="en-US" sz="1400" dirty="0" smtClean="0">
                <a:solidFill>
                  <a:srgbClr val="0E3F84"/>
                </a:solidFill>
              </a:rPr>
              <a:t> batch), especially horizontal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E3F84"/>
                </a:solidFill>
              </a:rPr>
              <a:t>Clear horizontal instability at end of train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E3F84"/>
                </a:solidFill>
              </a:rPr>
              <a:t>I</a:t>
            </a:r>
            <a:r>
              <a:rPr lang="en-US" dirty="0" smtClean="0">
                <a:solidFill>
                  <a:srgbClr val="0E3F84"/>
                </a:solidFill>
              </a:rPr>
              <a:t>ntensity scan during the night (but problems in PSB RF</a:t>
            </a:r>
            <a:r>
              <a:rPr lang="en-US" dirty="0" smtClean="0">
                <a:solidFill>
                  <a:srgbClr val="0E3F84"/>
                </a:solidFill>
              </a:rPr>
              <a:t>)</a:t>
            </a:r>
            <a:endParaRPr lang="en-US" dirty="0" smtClean="0">
              <a:solidFill>
                <a:srgbClr val="6889AD"/>
              </a:solidFill>
            </a:endParaRPr>
          </a:p>
          <a:p>
            <a:pPr lvl="1">
              <a:spcBef>
                <a:spcPts val="600"/>
              </a:spcBef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" name="Picture 2" descr="press_evol_for_LIU_coord_gauge5066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4087" r="667" b="73608"/>
          <a:stretch/>
        </p:blipFill>
        <p:spPr>
          <a:xfrm>
            <a:off x="-22335" y="1112752"/>
            <a:ext cx="9178430" cy="15585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044674" y="2984805"/>
            <a:ext cx="30993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17B4B2"/>
                </a:solidFill>
              </a:rPr>
              <a:t>LHCMD4: 31s, slow ramp to 450 </a:t>
            </a:r>
            <a:r>
              <a:rPr lang="en-GB" sz="1400" b="1" dirty="0" err="1" smtClean="0">
                <a:solidFill>
                  <a:srgbClr val="17B4B2"/>
                </a:solidFill>
              </a:rPr>
              <a:t>GeV</a:t>
            </a:r>
            <a:r>
              <a:rPr lang="en-GB" sz="1400" b="1" dirty="0" smtClean="0">
                <a:solidFill>
                  <a:srgbClr val="17B4B2"/>
                </a:solidFill>
              </a:rPr>
              <a:t>/c </a:t>
            </a:r>
            <a:endParaRPr lang="en-GB" sz="1400" dirty="0">
              <a:solidFill>
                <a:srgbClr val="17B4B2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4762" y="1086447"/>
            <a:ext cx="2818190" cy="15991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519962" y="2531269"/>
            <a:ext cx="562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5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 smtClean="0"/>
              <a:t>Monday: High intensity LHC beams</a:t>
            </a:r>
            <a:endParaRPr lang="en-US" dirty="0"/>
          </a:p>
        </p:txBody>
      </p:sp>
      <p:pic>
        <p:nvPicPr>
          <p:cNvPr id="4" name="Picture 3" descr="4batches-Mond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015603"/>
            <a:ext cx="4499956" cy="33749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3199" y="5881164"/>
            <a:ext cx="8763034" cy="85894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b="0" dirty="0" smtClean="0"/>
              <a:t>Up to 1.9e11 p/b injected into the SPS</a:t>
            </a:r>
          </a:p>
          <a:p>
            <a:pPr>
              <a:lnSpc>
                <a:spcPct val="70000"/>
              </a:lnSpc>
            </a:pPr>
            <a:r>
              <a:rPr lang="en-US" b="0" dirty="0" smtClean="0"/>
              <a:t>Poor lifetime, </a:t>
            </a:r>
            <a:r>
              <a:rPr lang="en-US" b="0" dirty="0" smtClean="0"/>
              <a:t>losses along the batches injected later on</a:t>
            </a:r>
            <a:endParaRPr lang="en-US" b="0" dirty="0"/>
          </a:p>
        </p:txBody>
      </p:sp>
      <p:pic>
        <p:nvPicPr>
          <p:cNvPr id="2" name="Picture 1" descr="2014120814441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3"/>
          <a:stretch/>
        </p:blipFill>
        <p:spPr>
          <a:xfrm>
            <a:off x="4906845" y="2771134"/>
            <a:ext cx="4059388" cy="324843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156198" y="2599143"/>
            <a:ext cx="2936663" cy="14888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3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mH-high-intensit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9" t="10006" r="30959" b="6375"/>
          <a:stretch/>
        </p:blipFill>
        <p:spPr>
          <a:xfrm>
            <a:off x="618898" y="1390486"/>
            <a:ext cx="3398307" cy="4186230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 smtClean="0"/>
              <a:t>Monday: High intensity LHC beams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9595" y="5860612"/>
            <a:ext cx="8384428" cy="708049"/>
          </a:xfrm>
        </p:spPr>
        <p:txBody>
          <a:bodyPr>
            <a:normAutofit/>
          </a:bodyPr>
          <a:lstStyle/>
          <a:p>
            <a:r>
              <a:rPr lang="en-US" b="0" dirty="0" err="1" smtClean="0"/>
              <a:t>E</a:t>
            </a:r>
            <a:r>
              <a:rPr lang="en-US" b="0" dirty="0" err="1" smtClean="0"/>
              <a:t>mittance</a:t>
            </a:r>
            <a:r>
              <a:rPr lang="en-US" b="0" dirty="0" smtClean="0"/>
              <a:t> blow up along batches from second one onwards (but already large </a:t>
            </a:r>
            <a:r>
              <a:rPr lang="en-US" b="0" dirty="0" err="1" smtClean="0"/>
              <a:t>emittances</a:t>
            </a:r>
            <a:r>
              <a:rPr lang="en-US" b="0" dirty="0" smtClean="0"/>
              <a:t> &gt; 4</a:t>
            </a:r>
            <a:r>
              <a:rPr lang="en-US" b="0" dirty="0" smtClean="0">
                <a:latin typeface="Symbol" charset="2"/>
                <a:cs typeface="Symbol" charset="2"/>
              </a:rPr>
              <a:t>m</a:t>
            </a:r>
            <a:r>
              <a:rPr lang="en-US" b="0" dirty="0" smtClean="0"/>
              <a:t>m on first batch)</a:t>
            </a:r>
            <a:endParaRPr lang="en-US" b="0" dirty="0"/>
          </a:p>
        </p:txBody>
      </p:sp>
      <p:pic>
        <p:nvPicPr>
          <p:cNvPr id="3" name="Picture 2" descr="emV-high-intensity.pn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4" t="10551" r="31277" b="6226"/>
          <a:stretch/>
        </p:blipFill>
        <p:spPr>
          <a:xfrm>
            <a:off x="4601807" y="1390485"/>
            <a:ext cx="3420000" cy="42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1604" y="1039049"/>
            <a:ext cx="204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Horizontal plane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94909" y="1021154"/>
            <a:ext cx="204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Vertical plane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618898" y="4683548"/>
            <a:ext cx="3748192" cy="109776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01807" y="4683548"/>
            <a:ext cx="3748192" cy="109776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2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 smtClean="0"/>
              <a:t>Monday: High intensity LHC beams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3199" y="5935319"/>
            <a:ext cx="8763034" cy="731435"/>
          </a:xfrm>
        </p:spPr>
        <p:txBody>
          <a:bodyPr>
            <a:normAutofit/>
          </a:bodyPr>
          <a:lstStyle/>
          <a:p>
            <a:r>
              <a:rPr lang="en-US" b="0" dirty="0" smtClean="0"/>
              <a:t>Also coherent instabilities clearly detected by the damper pick up at the tail of the batches (in the H plane and from second batch on) </a:t>
            </a:r>
            <a:endParaRPr lang="en-US" b="0" dirty="0"/>
          </a:p>
        </p:txBody>
      </p:sp>
      <p:pic>
        <p:nvPicPr>
          <p:cNvPr id="7" name="Picture 6" descr="instab-tail-2nd-ba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57" y="1015604"/>
            <a:ext cx="5434390" cy="462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0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Monday: from high intensity LHC beams back to nominal</a:t>
            </a:r>
            <a:endParaRPr lang="en-US" dirty="0"/>
          </a:p>
        </p:txBody>
      </p:sp>
      <p:pic>
        <p:nvPicPr>
          <p:cNvPr id="2" name="Picture 1" descr="back-to-nom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97" y="1535699"/>
            <a:ext cx="5799144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2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001058" y="267950"/>
            <a:ext cx="7965175" cy="747654"/>
          </a:xfrm>
        </p:spPr>
        <p:txBody>
          <a:bodyPr/>
          <a:lstStyle/>
          <a:p>
            <a:r>
              <a:rPr lang="en-US" dirty="0" smtClean="0"/>
              <a:t>Scrubbing run in week 50: overview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0494" y="3689048"/>
            <a:ext cx="8305990" cy="2861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Tuesday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0E3F84"/>
                </a:solidFill>
              </a:rPr>
              <a:t>Slow </a:t>
            </a:r>
            <a:r>
              <a:rPr lang="en-US" sz="1400" dirty="0" smtClean="0">
                <a:solidFill>
                  <a:srgbClr val="0E3F84"/>
                </a:solidFill>
              </a:rPr>
              <a:t>acceleration cycle </a:t>
            </a:r>
            <a:r>
              <a:rPr lang="en-US" sz="1400" dirty="0" smtClean="0">
                <a:solidFill>
                  <a:srgbClr val="0E3F84"/>
                </a:solidFill>
              </a:rPr>
              <a:t>(</a:t>
            </a:r>
            <a:r>
              <a:rPr lang="en-US" sz="1400" dirty="0" smtClean="0">
                <a:solidFill>
                  <a:srgbClr val="0E3F84"/>
                </a:solidFill>
              </a:rPr>
              <a:t>initially,</a:t>
            </a:r>
            <a:r>
              <a:rPr lang="en-US" sz="1400" dirty="0">
                <a:solidFill>
                  <a:srgbClr val="0E3F84"/>
                </a:solidFill>
              </a:rPr>
              <a:t> </a:t>
            </a:r>
            <a:r>
              <a:rPr lang="en-US" sz="1400" dirty="0" smtClean="0">
                <a:solidFill>
                  <a:srgbClr val="0E3F84"/>
                </a:solidFill>
              </a:rPr>
              <a:t>cycle </a:t>
            </a:r>
            <a:r>
              <a:rPr lang="en-US" sz="1400" dirty="0" smtClean="0">
                <a:solidFill>
                  <a:srgbClr val="0E3F84"/>
                </a:solidFill>
              </a:rPr>
              <a:t>setup </a:t>
            </a:r>
            <a:r>
              <a:rPr lang="en-US" sz="1400" dirty="0" smtClean="0">
                <a:solidFill>
                  <a:srgbClr val="0E3F84"/>
                </a:solidFill>
              </a:rPr>
              <a:t>with 12 bunches)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>
                <a:solidFill>
                  <a:srgbClr val="0E3F84"/>
                </a:solidFill>
              </a:rPr>
              <a:t>Doublet beam (up to 1.9e11 p/b injected)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>
                <a:solidFill>
                  <a:srgbClr val="0E3F84"/>
                </a:solidFill>
              </a:rPr>
              <a:t>Instabilities on </a:t>
            </a:r>
            <a:r>
              <a:rPr lang="en-US" sz="1400" dirty="0" smtClean="0">
                <a:solidFill>
                  <a:srgbClr val="0E3F84"/>
                </a:solidFill>
              </a:rPr>
              <a:t>the ramp</a:t>
            </a:r>
            <a:endParaRPr lang="en-US" sz="1400" dirty="0" smtClean="0">
              <a:solidFill>
                <a:srgbClr val="0E3F84"/>
              </a:solidFill>
            </a:endParaRPr>
          </a:p>
          <a:p>
            <a:pPr lvl="2">
              <a:spcAft>
                <a:spcPts val="600"/>
              </a:spcAft>
            </a:pPr>
            <a:r>
              <a:rPr lang="en-US" sz="1400" dirty="0" smtClean="0">
                <a:solidFill>
                  <a:srgbClr val="0E3F84"/>
                </a:solidFill>
              </a:rPr>
              <a:t>High l</a:t>
            </a:r>
            <a:r>
              <a:rPr lang="en-US" sz="1400" dirty="0" smtClean="0">
                <a:solidFill>
                  <a:srgbClr val="0E3F84"/>
                </a:solidFill>
              </a:rPr>
              <a:t>osses </a:t>
            </a:r>
            <a:r>
              <a:rPr lang="en-US" sz="1400" dirty="0">
                <a:solidFill>
                  <a:srgbClr val="0E3F84"/>
                </a:solidFill>
              </a:rPr>
              <a:t>on flat bottom and beginning of </a:t>
            </a:r>
            <a:r>
              <a:rPr lang="en-US" sz="1400" dirty="0" smtClean="0">
                <a:solidFill>
                  <a:srgbClr val="0E3F84"/>
                </a:solidFill>
              </a:rPr>
              <a:t>ramp, increasing significantly with the amount of beam injected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0E3F84"/>
                </a:solidFill>
              </a:rPr>
              <a:t>Doublets also on cycle with </a:t>
            </a:r>
            <a:r>
              <a:rPr lang="en-US" sz="1400" dirty="0" smtClean="0">
                <a:solidFill>
                  <a:srgbClr val="0E3F84"/>
                </a:solidFill>
              </a:rPr>
              <a:t>nominal LHC filling</a:t>
            </a:r>
            <a:r>
              <a:rPr lang="en-US" sz="1400" dirty="0" smtClean="0">
                <a:solidFill>
                  <a:srgbClr val="0E3F84"/>
                </a:solidFill>
              </a:rPr>
              <a:t> </a:t>
            </a:r>
            <a:r>
              <a:rPr lang="en-US" sz="1400" dirty="0" smtClean="0">
                <a:solidFill>
                  <a:srgbClr val="0E3F84"/>
                </a:solidFill>
              </a:rPr>
              <a:t>ramp in parallel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0E3F84"/>
                </a:solidFill>
              </a:rPr>
              <a:t>Maximum i</a:t>
            </a:r>
            <a:r>
              <a:rPr lang="en-US" sz="1400" dirty="0" smtClean="0">
                <a:solidFill>
                  <a:srgbClr val="0E3F84"/>
                </a:solidFill>
              </a:rPr>
              <a:t>ntensity </a:t>
            </a:r>
            <a:r>
              <a:rPr lang="en-US" sz="1400" dirty="0" smtClean="0">
                <a:solidFill>
                  <a:srgbClr val="0E3F84"/>
                </a:solidFill>
              </a:rPr>
              <a:t>on flat top </a:t>
            </a:r>
            <a:r>
              <a:rPr lang="en-US" sz="1400" dirty="0" smtClean="0">
                <a:solidFill>
                  <a:srgbClr val="0E3F84"/>
                </a:solidFill>
              </a:rPr>
              <a:t>of </a:t>
            </a:r>
            <a:r>
              <a:rPr lang="en-US" sz="1400" dirty="0" smtClean="0">
                <a:solidFill>
                  <a:srgbClr val="0E3F84"/>
                </a:solidFill>
              </a:rPr>
              <a:t>about 1.4e11 p/</a:t>
            </a:r>
            <a:r>
              <a:rPr lang="en-US" sz="1400" dirty="0" smtClean="0">
                <a:solidFill>
                  <a:srgbClr val="0E3F84"/>
                </a:solidFill>
              </a:rPr>
              <a:t>doublet with nomina</a:t>
            </a:r>
            <a:r>
              <a:rPr lang="en-US" sz="1400" dirty="0" smtClean="0">
                <a:solidFill>
                  <a:srgbClr val="0E3F84"/>
                </a:solidFill>
              </a:rPr>
              <a:t>l ramp, large </a:t>
            </a:r>
            <a:r>
              <a:rPr lang="en-US" sz="1400" dirty="0" err="1" smtClean="0">
                <a:solidFill>
                  <a:srgbClr val="0E3F84"/>
                </a:solidFill>
              </a:rPr>
              <a:t>emittance</a:t>
            </a:r>
            <a:r>
              <a:rPr lang="en-US" sz="1400" dirty="0" smtClean="0">
                <a:solidFill>
                  <a:srgbClr val="0E3F84"/>
                </a:solidFill>
              </a:rPr>
              <a:t> growth at the tails of the doublet trains on both cycles</a:t>
            </a:r>
            <a:endParaRPr lang="en-US" sz="1400" dirty="0" smtClean="0">
              <a:solidFill>
                <a:srgbClr val="0E3F84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0E3F84"/>
                </a:solidFill>
              </a:rPr>
              <a:t>TT10 quad trip + RF </a:t>
            </a:r>
            <a:r>
              <a:rPr lang="en-US" sz="1400" dirty="0" smtClean="0">
                <a:solidFill>
                  <a:srgbClr val="0E3F84"/>
                </a:solidFill>
              </a:rPr>
              <a:t>problems in PS during the </a:t>
            </a:r>
            <a:r>
              <a:rPr lang="en-US" sz="1400" dirty="0" smtClean="0">
                <a:solidFill>
                  <a:srgbClr val="0E3F84"/>
                </a:solidFill>
              </a:rPr>
              <a:t>night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00748" y="2734847"/>
            <a:ext cx="1841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MD3: 26.4 s, 26 </a:t>
            </a:r>
            <a:r>
              <a:rPr lang="en-GB" sz="1400" b="1" dirty="0" err="1" smtClean="0">
                <a:solidFill>
                  <a:srgbClr val="0000FF"/>
                </a:solidFill>
              </a:rPr>
              <a:t>GeV</a:t>
            </a:r>
            <a:r>
              <a:rPr lang="en-GB" sz="1400" b="1" dirty="0" smtClean="0">
                <a:solidFill>
                  <a:srgbClr val="0000FF"/>
                </a:solidFill>
              </a:rPr>
              <a:t>/c  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50455" y="2950544"/>
            <a:ext cx="2877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LHC25NS: 22.8s, 450 </a:t>
            </a:r>
            <a:r>
              <a:rPr lang="en-GB" sz="1400" b="1" dirty="0" err="1" smtClean="0">
                <a:solidFill>
                  <a:srgbClr val="FF0000"/>
                </a:solidFill>
              </a:rPr>
              <a:t>GeV</a:t>
            </a:r>
            <a:r>
              <a:rPr lang="en-GB" sz="1400" b="1" dirty="0" smtClean="0">
                <a:solidFill>
                  <a:srgbClr val="FF0000"/>
                </a:solidFill>
              </a:rPr>
              <a:t>/c: doublet  </a:t>
            </a: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40" name="Picture 39" descr="press_evol_for_LIU_coord_gauge5066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4087" r="667" b="73608"/>
          <a:stretch/>
        </p:blipFill>
        <p:spPr>
          <a:xfrm>
            <a:off x="-22335" y="1112752"/>
            <a:ext cx="9178430" cy="155856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150455" y="2734847"/>
            <a:ext cx="3775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17B4B2"/>
                </a:solidFill>
              </a:rPr>
              <a:t>LHCMD4: 31s, slow ramp to 450 </a:t>
            </a:r>
            <a:r>
              <a:rPr lang="en-GB" sz="1400" b="1" dirty="0" err="1" smtClean="0">
                <a:solidFill>
                  <a:srgbClr val="17B4B2"/>
                </a:solidFill>
              </a:rPr>
              <a:t>GeV</a:t>
            </a:r>
            <a:r>
              <a:rPr lang="en-GB" sz="1400" b="1" dirty="0" smtClean="0">
                <a:solidFill>
                  <a:srgbClr val="17B4B2"/>
                </a:solidFill>
              </a:rPr>
              <a:t>/c: doublet</a:t>
            </a:r>
            <a:endParaRPr lang="en-GB" sz="1400" dirty="0">
              <a:solidFill>
                <a:srgbClr val="17B4B2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386612" y="1086447"/>
            <a:ext cx="2818190" cy="15991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19962" y="2531269"/>
            <a:ext cx="562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2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33458</TotalTime>
  <Words>987</Words>
  <Application>Microsoft Macintosh PowerPoint</Application>
  <PresentationFormat>On-screen Show (4:3)</PresentationFormat>
  <Paragraphs>116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LIU_PowerPoint_Template</vt:lpstr>
      <vt:lpstr>A preliminary overview on the  2014 Scrubbing Run II</vt:lpstr>
      <vt:lpstr> Brief recap of Scrubbing Run I (1/2)</vt:lpstr>
      <vt:lpstr> Brief recap of Scrubbing Run I (2/2)</vt:lpstr>
      <vt:lpstr>Scrubbing run in week 50: overview</vt:lpstr>
      <vt:lpstr>Monday: High intensity LHC beams</vt:lpstr>
      <vt:lpstr>Monday: High intensity LHC beams</vt:lpstr>
      <vt:lpstr>Monday: High intensity LHC beams</vt:lpstr>
      <vt:lpstr>Monday: from high intensity LHC beams back to nominal</vt:lpstr>
      <vt:lpstr>Scrubbing run in week 50: overview</vt:lpstr>
      <vt:lpstr>Tuesday: attempt to accelerate doublet on slow and nominal ramp  lots of work yet to be done</vt:lpstr>
      <vt:lpstr>Scrubbing run in week 50: overview</vt:lpstr>
      <vt:lpstr>Wednesday: Qualification of LHC beam variants  8b + 4e</vt:lpstr>
      <vt:lpstr>Wednesday: Qualification of LHC beam variants  BCMS</vt:lpstr>
      <vt:lpstr>Scrubbing run in week 50: overview on pressure behaviour on an arc gauge (not a-C coated)</vt:lpstr>
      <vt:lpstr>Scrubbing run in week 50: overview on pressure behaviour on an arc gauge (a-C coated)</vt:lpstr>
      <vt:lpstr> Summary</vt:lpstr>
      <vt:lpstr>2015 draft injector schedule (M. Lamont)</vt:lpstr>
      <vt:lpstr>PowerPoint Presentation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Giovanni Rumolo</cp:lastModifiedBy>
  <cp:revision>1161</cp:revision>
  <cp:lastPrinted>2014-12-12T07:54:18Z</cp:lastPrinted>
  <dcterms:created xsi:type="dcterms:W3CDTF">2013-04-17T22:56:34Z</dcterms:created>
  <dcterms:modified xsi:type="dcterms:W3CDTF">2014-12-12T08:32:05Z</dcterms:modified>
  <cp:category/>
</cp:coreProperties>
</file>