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9" r:id="rId3"/>
    <p:sldId id="260" r:id="rId4"/>
    <p:sldId id="261" r:id="rId5"/>
    <p:sldId id="262" r:id="rId6"/>
    <p:sldId id="263" r:id="rId7"/>
    <p:sldId id="264" r:id="rId8"/>
    <p:sldId id="265" r:id="rId9"/>
    <p:sldId id="266" r:id="rId10"/>
    <p:sldId id="267" r:id="rId11"/>
    <p:sldId id="270" r:id="rId12"/>
    <p:sldId id="268" r:id="rId13"/>
    <p:sldId id="269" r:id="rId14"/>
    <p:sldId id="271" r:id="rId15"/>
    <p:sldId id="277" r:id="rId16"/>
    <p:sldId id="278" r:id="rId17"/>
    <p:sldId id="272" r:id="rId18"/>
    <p:sldId id="279" r:id="rId19"/>
    <p:sldId id="276"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104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104282"/>
        </a:solidFill>
        <a:effectLst/>
      </p:bgPr>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0" y="2181663"/>
            <a:ext cx="2520000" cy="2494674"/>
          </a:xfrm>
          <a:prstGeom prst="rect">
            <a:avLst/>
          </a:prstGeom>
        </p:spPr>
      </p:pic>
    </p:spTree>
    <p:extLst>
      <p:ext uri="{BB962C8B-B14F-4D97-AF65-F5344CB8AC3E}">
        <p14:creationId xmlns:p14="http://schemas.microsoft.com/office/powerpoint/2010/main" val="3899408110"/>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dirty="0" smtClean="0">
                <a:solidFill>
                  <a:srgbClr val="0055A0">
                    <a:tint val="75000"/>
                  </a:srgbClr>
                </a:solidFill>
                <a:latin typeface="Arial"/>
              </a:rPr>
              <a:t>30/05/2014</a:t>
            </a:r>
            <a:endParaRPr lang="en-US" dirty="0">
              <a:solidFill>
                <a:srgbClr val="0055A0">
                  <a:tint val="75000"/>
                </a:srgbClr>
              </a:solidFill>
              <a:latin typeface="Arial"/>
            </a:endParaRPr>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Document reference</a:t>
            </a:r>
            <a:endParaRPr lang="en-US" dirty="0">
              <a:solidFill>
                <a:srgbClr val="0055A0">
                  <a:tint val="75000"/>
                </a:srgbClr>
              </a:solidFill>
              <a:latin typeface="Arial"/>
            </a:endParaRPr>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9169779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fr-CH" smtClean="0"/>
              <a:t>Cliquez et modifiez le titre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dirty="0" smtClean="0">
                <a:solidFill>
                  <a:srgbClr val="0055A0">
                    <a:tint val="75000"/>
                  </a:srgbClr>
                </a:solidFill>
                <a:latin typeface="Arial"/>
              </a:rPr>
              <a:t>30/05/2014</a:t>
            </a:r>
            <a:endParaRPr lang="en-US" dirty="0">
              <a:solidFill>
                <a:srgbClr val="0055A0">
                  <a:tint val="75000"/>
                </a:srgbClr>
              </a:solidFill>
              <a:latin typeface="Aria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Document reference</a:t>
            </a:r>
            <a:endParaRPr lang="en-US" dirty="0">
              <a:solidFill>
                <a:srgbClr val="0055A0">
                  <a:tint val="75000"/>
                </a:srgbClr>
              </a:solidFill>
              <a:latin typeface="Aria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340154501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fr-CH" smtClean="0"/>
              <a:t>Cliquez et modifiez le titre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fr-CH"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CH" smtClean="0"/>
              <a:t>Cliquez pour modifier les styles du texte du masque</a:t>
            </a:r>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dirty="0" smtClean="0">
                <a:solidFill>
                  <a:srgbClr val="0055A0">
                    <a:tint val="75000"/>
                  </a:srgbClr>
                </a:solidFill>
                <a:latin typeface="Arial"/>
              </a:rPr>
              <a:t>30/05/2014</a:t>
            </a:r>
            <a:endParaRPr lang="en-US" dirty="0">
              <a:solidFill>
                <a:srgbClr val="0055A0">
                  <a:tint val="75000"/>
                </a:srgbClr>
              </a:solidFill>
              <a:latin typeface="Aria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Document reference</a:t>
            </a:r>
            <a:endParaRPr lang="en-US" dirty="0">
              <a:solidFill>
                <a:srgbClr val="0055A0">
                  <a:tint val="75000"/>
                </a:srgbClr>
              </a:solidFill>
              <a:latin typeface="Aria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1925441483"/>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842132353"/>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2520627344"/>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0" y="2169000"/>
            <a:ext cx="2520000" cy="2520000"/>
          </a:xfrm>
          <a:prstGeom prst="rect">
            <a:avLst/>
          </a:prstGeom>
        </p:spPr>
      </p:pic>
    </p:spTree>
    <p:extLst>
      <p:ext uri="{BB962C8B-B14F-4D97-AF65-F5344CB8AC3E}">
        <p14:creationId xmlns:p14="http://schemas.microsoft.com/office/powerpoint/2010/main" val="3101935658"/>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Tree>
    <p:extLst>
      <p:ext uri="{BB962C8B-B14F-4D97-AF65-F5344CB8AC3E}">
        <p14:creationId xmlns:p14="http://schemas.microsoft.com/office/powerpoint/2010/main" val="189619940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fr-CH" smtClean="0"/>
              <a:t>Cliquez et modifiez le titre</a:t>
            </a:r>
            <a:endParaRPr kumimoji="0" lang="en-US"/>
          </a:p>
        </p:txBody>
      </p:sp>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dirty="0" smtClean="0">
                <a:solidFill>
                  <a:srgbClr val="0055A0">
                    <a:tint val="75000"/>
                  </a:srgbClr>
                </a:solidFill>
                <a:latin typeface="Arial"/>
              </a:rPr>
              <a:t>30/05/2014</a:t>
            </a:r>
            <a:endParaRPr lang="en-US" dirty="0">
              <a:solidFill>
                <a:srgbClr val="0055A0">
                  <a:tint val="75000"/>
                </a:srgbClr>
              </a:solidFill>
              <a:latin typeface="Arial"/>
            </a:endParaRPr>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Document reference</a:t>
            </a:r>
            <a:endParaRPr lang="en-US" dirty="0">
              <a:solidFill>
                <a:srgbClr val="0055A0">
                  <a:tint val="75000"/>
                </a:srgbClr>
              </a:solidFill>
              <a:latin typeface="Arial"/>
            </a:endParaRPr>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Tree>
    <p:extLst>
      <p:ext uri="{BB962C8B-B14F-4D97-AF65-F5344CB8AC3E}">
        <p14:creationId xmlns:p14="http://schemas.microsoft.com/office/powerpoint/2010/main" val="394352703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fr-CH" smtClean="0"/>
              <a:t>Cliquez et modifiez le titre</a:t>
            </a:r>
            <a:endParaRPr kumimoji="0" lang="en-US"/>
          </a:p>
        </p:txBody>
      </p:sp>
      <p:sp>
        <p:nvSpPr>
          <p:cNvPr id="10" name="Titre 1"/>
          <p:cNvSpPr txBox="1">
            <a:spLocks/>
          </p:cNvSpPr>
          <p:nvPr userDrawn="1"/>
        </p:nvSpPr>
        <p:spPr>
          <a:xfrm>
            <a:off x="457199" y="1972062"/>
            <a:ext cx="4236081" cy="471352"/>
          </a:xfrm>
          <a:prstGeom prst="rect">
            <a:avLst/>
          </a:prstGeom>
        </p:spPr>
        <p:txBody>
          <a:bodyPr vert="horz" lIns="45720" tIns="0" rIns="45720" bIns="0" anchor="t">
            <a:normAutofit/>
          </a:bodyPr>
          <a:lstStyle>
            <a:lvl1pPr algn="l" rtl="0" eaLnBrk="1" latinLnBrk="0" hangingPunct="1">
              <a:spcBef>
                <a:spcPct val="0"/>
              </a:spcBef>
              <a:buNone/>
              <a:defRPr kumimoji="0" sz="1800" b="1" kern="1200">
                <a:solidFill>
                  <a:schemeClr val="tx1"/>
                </a:solidFill>
                <a:latin typeface="+mj-lt"/>
                <a:ea typeface="+mj-ea"/>
                <a:cs typeface="+mj-cs"/>
              </a:defRPr>
            </a:lvl1pPr>
          </a:lstStyle>
          <a:p>
            <a:pPr defTabSz="914400"/>
            <a:r>
              <a:rPr lang="fr-CH" dirty="0" smtClean="0">
                <a:solidFill>
                  <a:srgbClr val="0055A0"/>
                </a:solidFill>
                <a:latin typeface="Arial"/>
              </a:rPr>
              <a:t>Click to edit Master title style</a:t>
            </a:r>
            <a:endParaRPr lang="en-US" dirty="0">
              <a:solidFill>
                <a:srgbClr val="0055A0"/>
              </a:solidFill>
              <a:latin typeface="Arial"/>
            </a:endParaRPr>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Tree>
    <p:extLst>
      <p:ext uri="{BB962C8B-B14F-4D97-AF65-F5344CB8AC3E}">
        <p14:creationId xmlns:p14="http://schemas.microsoft.com/office/powerpoint/2010/main" val="359229731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33493"/>
            <a:ext cx="8226854" cy="528507"/>
          </a:xfrm>
        </p:spPr>
        <p:txBody>
          <a:bodyPr>
            <a:normAutofit/>
          </a:bodyPr>
          <a:lstStyle>
            <a:lvl1pPr algn="ctr">
              <a:defRPr sz="2400" b="1" u="sng"/>
            </a:lvl1pPr>
          </a:lstStyle>
          <a:p>
            <a:r>
              <a:rPr kumimoji="0" lang="fr-CH" dirty="0" smtClean="0"/>
              <a:t>Cliquez et modifiez le titre</a:t>
            </a:r>
            <a:endParaRPr kumimoji="0" lang="en-US" dirty="0"/>
          </a:p>
        </p:txBody>
      </p:sp>
      <p:sp>
        <p:nvSpPr>
          <p:cNvPr id="3" name="Espace réservé du contenu 2"/>
          <p:cNvSpPr>
            <a:spLocks noGrp="1"/>
          </p:cNvSpPr>
          <p:nvPr>
            <p:ph idx="1"/>
          </p:nvPr>
        </p:nvSpPr>
        <p:spPr>
          <a:xfrm>
            <a:off x="457200" y="914400"/>
            <a:ext cx="8226854" cy="5078628"/>
          </a:xfrm>
        </p:spPr>
        <p:txBody>
          <a:bodyPr/>
          <a:lstStyle>
            <a:lvl1pPr marL="313200" indent="-277200">
              <a:spcBef>
                <a:spcPts val="1900"/>
              </a:spcBef>
              <a:buFont typeface="Courier New"/>
              <a:buChar char="o"/>
              <a:defRPr sz="1800" b="0"/>
            </a:lvl1pPr>
            <a:lvl2pPr marL="633600" indent="-277200">
              <a:spcBef>
                <a:spcPts val="400"/>
              </a:spcBef>
              <a:spcAft>
                <a:spcPts val="400"/>
              </a:spcAft>
              <a:defRPr sz="1700"/>
            </a:lvl2pPr>
            <a:lvl3pPr marL="914400" indent="-252000">
              <a:spcBef>
                <a:spcPts val="0"/>
              </a:spcBef>
              <a:spcAft>
                <a:spcPts val="300"/>
              </a:spcAft>
              <a:buFont typeface="Lucida Grande"/>
              <a:buChar char="−"/>
              <a:defRPr sz="1600"/>
            </a:lvl3pPr>
          </a:lstStyle>
          <a:p>
            <a:pPr lvl="0" eaLnBrk="1" latinLnBrk="0" hangingPunct="1"/>
            <a:r>
              <a:rPr lang="fr-CH" dirty="0" smtClean="0"/>
              <a:t>Cliquez pour modifier les styles du texte du masque</a:t>
            </a:r>
          </a:p>
          <a:p>
            <a:pPr lvl="1" eaLnBrk="1" latinLnBrk="0" hangingPunct="1"/>
            <a:r>
              <a:rPr lang="fr-CH" dirty="0" smtClean="0"/>
              <a:t>Deuxième niveau</a:t>
            </a:r>
          </a:p>
          <a:p>
            <a:pPr lvl="2" eaLnBrk="1" latinLnBrk="0" hangingPunct="1"/>
            <a:r>
              <a:rPr lang="fr-CH" dirty="0" smtClean="0"/>
              <a:t>Troisième niveau</a:t>
            </a:r>
          </a:p>
          <a:p>
            <a:pPr lvl="3" eaLnBrk="1" latinLnBrk="0" hangingPunct="1"/>
            <a:r>
              <a:rPr lang="fr-CH" dirty="0" smtClean="0"/>
              <a:t>Quatrième niveau</a:t>
            </a:r>
          </a:p>
          <a:p>
            <a:pPr lvl="4" eaLnBrk="1" latinLnBrk="0" hangingPunct="1"/>
            <a:r>
              <a:rPr lang="fr-CH" dirty="0" smtClean="0"/>
              <a:t>Cinquième niveau</a:t>
            </a:r>
            <a:endParaRPr kumimoji="0" lang="en-US" dirty="0"/>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srgbClr val="0055A0">
                    <a:tint val="75000"/>
                  </a:srgbClr>
                </a:solidFill>
                <a:latin typeface="Arial"/>
              </a:rPr>
              <a:t>LMC, 27. November 2013</a:t>
            </a:r>
            <a:endParaRPr lang="en-US" dirty="0">
              <a:solidFill>
                <a:srgbClr val="0055A0">
                  <a:tint val="75000"/>
                </a:srgbClr>
              </a:solidFill>
              <a:latin typeface="Arial"/>
            </a:endParaRPr>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303811750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CH" smtClean="0"/>
              <a:t>Cliquez et modifiez le titre</a:t>
            </a:r>
            <a:endParaRPr kumimoji="0" lang="en-US"/>
          </a:p>
        </p:txBody>
      </p:sp>
      <p:sp>
        <p:nvSpPr>
          <p:cNvPr id="3" name="Espace réservé du contenu 2"/>
          <p:cNvSpPr>
            <a:spLocks noGrp="1"/>
          </p:cNvSpPr>
          <p:nvPr>
            <p:ph sz="half" idx="1"/>
          </p:nvPr>
        </p:nvSpPr>
        <p:spPr>
          <a:xfrm>
            <a:off x="457200" y="1600201"/>
            <a:ext cx="3657600" cy="4350384"/>
          </a:xfrm>
        </p:spPr>
        <p:txBody>
          <a:bodyPr/>
          <a:lstStyle>
            <a:lvl1pPr>
              <a:defRPr sz="2600"/>
            </a:lvl1pPr>
            <a:lvl2pPr>
              <a:defRPr sz="2200"/>
            </a:lvl2pPr>
            <a:lvl3pPr>
              <a:defRPr sz="2000"/>
            </a:lvl3pPr>
            <a:lvl4pPr>
              <a:defRPr sz="1800"/>
            </a:lvl4pPr>
            <a:lvl5pPr>
              <a:defRPr sz="18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4" name="Espace réservé du contenu 3"/>
          <p:cNvSpPr>
            <a:spLocks noGrp="1"/>
          </p:cNvSpPr>
          <p:nvPr>
            <p:ph sz="half" idx="2"/>
          </p:nvPr>
        </p:nvSpPr>
        <p:spPr>
          <a:xfrm>
            <a:off x="4267200" y="1600200"/>
            <a:ext cx="3657600" cy="4350385"/>
          </a:xfrm>
        </p:spPr>
        <p:txBody>
          <a:bodyPr/>
          <a:lstStyle>
            <a:lvl1pPr>
              <a:defRPr sz="2600"/>
            </a:lvl1pPr>
            <a:lvl2pPr>
              <a:defRPr sz="2200"/>
            </a:lvl2pPr>
            <a:lvl3pPr>
              <a:defRPr sz="2000"/>
            </a:lvl3pPr>
            <a:lvl4pPr>
              <a:defRPr sz="1800"/>
            </a:lvl4pPr>
            <a:lvl5pPr>
              <a:defRPr sz="18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dirty="0" smtClean="0">
                <a:solidFill>
                  <a:srgbClr val="0055A0">
                    <a:tint val="75000"/>
                  </a:srgbClr>
                </a:solidFill>
                <a:latin typeface="Arial"/>
              </a:rPr>
              <a:t>30/05/2014</a:t>
            </a:r>
            <a:endParaRPr lang="en-US" dirty="0">
              <a:solidFill>
                <a:srgbClr val="0055A0">
                  <a:tint val="75000"/>
                </a:srgbClr>
              </a:solidFill>
              <a:latin typeface="Aria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Document reference</a:t>
            </a:r>
            <a:endParaRPr lang="en-US" dirty="0">
              <a:solidFill>
                <a:srgbClr val="0055A0">
                  <a:tint val="75000"/>
                </a:srgbClr>
              </a:solidFill>
              <a:latin typeface="Aria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1692523875"/>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fr-CH" smtClean="0"/>
              <a:t>Cliquez et modifiez le titre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H" smtClean="0"/>
              <a:t>Cliquez pour modifier les styles du texte du masque</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H" smtClean="0"/>
              <a:t>Cliquez pour modifier les styles du texte du masque</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10"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dirty="0" smtClean="0">
                <a:solidFill>
                  <a:srgbClr val="0055A0">
                    <a:tint val="75000"/>
                  </a:srgbClr>
                </a:solidFill>
                <a:latin typeface="Arial"/>
              </a:rPr>
              <a:t>30/05/2014</a:t>
            </a:r>
            <a:endParaRPr lang="en-US" dirty="0">
              <a:solidFill>
                <a:srgbClr val="0055A0">
                  <a:tint val="75000"/>
                </a:srgbClr>
              </a:solidFill>
              <a:latin typeface="Arial"/>
            </a:endParaRPr>
          </a:p>
        </p:txBody>
      </p:sp>
      <p:sp>
        <p:nvSpPr>
          <p:cNvPr id="11"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Document reference</a:t>
            </a:r>
            <a:endParaRPr lang="en-US" dirty="0">
              <a:solidFill>
                <a:srgbClr val="0055A0">
                  <a:tint val="75000"/>
                </a:srgbClr>
              </a:solidFill>
              <a:latin typeface="Arial"/>
            </a:endParaRPr>
          </a:p>
        </p:txBody>
      </p:sp>
      <p:sp>
        <p:nvSpPr>
          <p:cNvPr id="12"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345757961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smtClean="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pic>
        <p:nvPicPr>
          <p:cNvPr id="5" name="Image 4" descr="bande-01.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157663"/>
            <a:ext cx="9144000" cy="707202"/>
          </a:xfrm>
          <a:prstGeom prst="rect">
            <a:avLst/>
          </a:prstGeom>
        </p:spPr>
      </p:pic>
      <p:sp>
        <p:nvSpPr>
          <p:cNvPr id="3"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dirty="0" smtClean="0">
                <a:solidFill>
                  <a:srgbClr val="0055A0">
                    <a:tint val="75000"/>
                  </a:srgbClr>
                </a:solidFill>
                <a:latin typeface="Arial"/>
              </a:rPr>
              <a:t>LMC, 27. November 2013</a:t>
            </a:r>
            <a:endParaRPr lang="en-US" dirty="0">
              <a:solidFill>
                <a:srgbClr val="0055A0">
                  <a:tint val="75000"/>
                </a:srgbClr>
              </a:solidFill>
              <a:latin typeface="Arial"/>
            </a:endParaRPr>
          </a:p>
        </p:txBody>
      </p:sp>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7918391-D411-FE40-AAD7-861AE5233E0E}" type="slidenum">
              <a:rPr lang="en-US" smtClean="0">
                <a:solidFill>
                  <a:srgbClr val="0055A0">
                    <a:tint val="75000"/>
                  </a:srgbClr>
                </a:solidFill>
                <a:latin typeface="Arial"/>
              </a:rPr>
              <a:pPr defTabSz="914400"/>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1150793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xmlns:p14="http://schemas.microsoft.com/office/powerpoint/2010/main" id="1" dur="indefinite" restart="never" nodeType="tmRoot"/>
      </p:par>
    </p:tnLst>
  </p:timing>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hyperlink" Target="https://ab-mgt-md-users.web.cern.ch/ab-mgt-md-users/2014/index.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5-28 at 11.58.04.png"/>
          <p:cNvPicPr>
            <a:picLocks noChangeAspect="1"/>
          </p:cNvPicPr>
          <p:nvPr/>
        </p:nvPicPr>
        <p:blipFill>
          <a:blip r:embed="rId2">
            <a:alphaModFix amt="29000"/>
            <a:extLst>
              <a:ext uri="{28A0092B-C50C-407E-A947-70E740481C1C}">
                <a14:useLocalDpi xmlns:a14="http://schemas.microsoft.com/office/drawing/2010/main" val="0"/>
              </a:ext>
            </a:extLst>
          </a:blip>
          <a:stretch>
            <a:fillRect/>
          </a:stretch>
        </p:blipFill>
        <p:spPr>
          <a:xfrm>
            <a:off x="457200" y="339541"/>
            <a:ext cx="8231225" cy="1298565"/>
          </a:xfrm>
          <a:prstGeom prst="rect">
            <a:avLst/>
          </a:prstGeom>
        </p:spPr>
      </p:pic>
      <p:sp>
        <p:nvSpPr>
          <p:cNvPr id="2" name="Title 1"/>
          <p:cNvSpPr>
            <a:spLocks noGrp="1"/>
          </p:cNvSpPr>
          <p:nvPr>
            <p:ph type="title"/>
          </p:nvPr>
        </p:nvSpPr>
        <p:spPr>
          <a:xfrm>
            <a:off x="457200" y="2630466"/>
            <a:ext cx="8350306" cy="897330"/>
          </a:xfrm>
        </p:spPr>
        <p:txBody>
          <a:bodyPr>
            <a:normAutofit fontScale="90000"/>
          </a:bodyPr>
          <a:lstStyle/>
          <a:p>
            <a:r>
              <a:rPr lang="en-US" sz="3600" dirty="0" smtClean="0"/>
              <a:t>Injector MD planning and requests for 2014 </a:t>
            </a:r>
            <a:endParaRPr lang="en-US" sz="3500" dirty="0"/>
          </a:p>
        </p:txBody>
      </p:sp>
      <p:sp>
        <p:nvSpPr>
          <p:cNvPr id="3" name="Text Placeholder 2"/>
          <p:cNvSpPr>
            <a:spLocks noGrp="1"/>
          </p:cNvSpPr>
          <p:nvPr>
            <p:ph type="body" idx="10"/>
          </p:nvPr>
        </p:nvSpPr>
        <p:spPr>
          <a:xfrm>
            <a:off x="457200" y="3378424"/>
            <a:ext cx="8060404" cy="1612082"/>
          </a:xfrm>
        </p:spPr>
        <p:txBody>
          <a:bodyPr>
            <a:normAutofit/>
          </a:bodyPr>
          <a:lstStyle/>
          <a:p>
            <a:r>
              <a:rPr lang="en-US" sz="1700" dirty="0" smtClean="0">
                <a:latin typeface="Arial"/>
                <a:cs typeface="Arial"/>
              </a:rPr>
              <a:t>Giovanni </a:t>
            </a:r>
            <a:r>
              <a:rPr lang="en-US" sz="1700" dirty="0" smtClean="0">
                <a:latin typeface="Arial"/>
                <a:cs typeface="Arial"/>
              </a:rPr>
              <a:t>Rumolo and </a:t>
            </a:r>
            <a:r>
              <a:rPr lang="en-US" sz="1700" dirty="0" err="1" smtClean="0">
                <a:cs typeface="Arial"/>
              </a:rPr>
              <a:t>Hannes</a:t>
            </a:r>
            <a:r>
              <a:rPr lang="en-US" sz="1700" dirty="0" smtClean="0">
                <a:cs typeface="Arial"/>
              </a:rPr>
              <a:t> </a:t>
            </a:r>
            <a:r>
              <a:rPr lang="en-US" sz="1700" dirty="0" err="1" smtClean="0">
                <a:cs typeface="Arial"/>
              </a:rPr>
              <a:t>Bartosik</a:t>
            </a:r>
            <a:endParaRPr lang="en-US" sz="1700" dirty="0" smtClean="0">
              <a:latin typeface="Arial"/>
              <a:cs typeface="Arial"/>
            </a:endParaRPr>
          </a:p>
          <a:p>
            <a:endParaRPr lang="en-US" sz="1800" dirty="0" smtClean="0">
              <a:latin typeface="Arial"/>
              <a:cs typeface="Arial"/>
            </a:endParaRPr>
          </a:p>
          <a:p>
            <a:r>
              <a:rPr lang="en-US" dirty="0" smtClean="0">
                <a:cs typeface="Arial"/>
              </a:rPr>
              <a:t>Thanks to all MD users, machine supervisors, operators, experts …</a:t>
            </a:r>
            <a:endParaRPr lang="en-US" dirty="0" smtClean="0">
              <a:solidFill>
                <a:schemeClr val="tx2"/>
              </a:solidFill>
              <a:latin typeface="Arial"/>
              <a:cs typeface="Arial"/>
            </a:endParaRPr>
          </a:p>
          <a:p>
            <a:r>
              <a:rPr lang="en-US" b="1" dirty="0" smtClean="0">
                <a:solidFill>
                  <a:schemeClr val="tx2"/>
                </a:solidFill>
                <a:latin typeface="Arial"/>
                <a:cs typeface="Arial"/>
              </a:rPr>
              <a:t>MSWG meeting, </a:t>
            </a:r>
            <a:r>
              <a:rPr lang="en-US" b="1" dirty="0" smtClean="0">
                <a:solidFill>
                  <a:schemeClr val="tx2"/>
                </a:solidFill>
                <a:latin typeface="Arial"/>
                <a:cs typeface="Arial"/>
              </a:rPr>
              <a:t>30</a:t>
            </a:r>
            <a:r>
              <a:rPr lang="en-US" b="1" dirty="0" smtClean="0">
                <a:solidFill>
                  <a:schemeClr val="tx2"/>
                </a:solidFill>
                <a:latin typeface="Arial"/>
                <a:cs typeface="Arial"/>
              </a:rPr>
              <a:t> May </a:t>
            </a:r>
            <a:r>
              <a:rPr lang="en-US" b="1" dirty="0" smtClean="0">
                <a:solidFill>
                  <a:schemeClr val="tx2"/>
                </a:solidFill>
                <a:latin typeface="Arial"/>
                <a:cs typeface="Arial"/>
              </a:rPr>
              <a:t>2014</a:t>
            </a:r>
          </a:p>
          <a:p>
            <a:endParaRPr lang="en-US" dirty="0">
              <a:latin typeface="Arial"/>
              <a:cs typeface="Arial"/>
            </a:endParaRPr>
          </a:p>
        </p:txBody>
      </p:sp>
      <p:sp>
        <p:nvSpPr>
          <p:cNvPr id="5" name="TextBox 4"/>
          <p:cNvSpPr txBox="1"/>
          <p:nvPr/>
        </p:nvSpPr>
        <p:spPr>
          <a:xfrm>
            <a:off x="2898588" y="1304348"/>
            <a:ext cx="6093595" cy="307777"/>
          </a:xfrm>
          <a:prstGeom prst="rect">
            <a:avLst/>
          </a:prstGeom>
          <a:noFill/>
        </p:spPr>
        <p:txBody>
          <a:bodyPr wrap="square" rtlCol="0">
            <a:spAutoFit/>
          </a:bodyPr>
          <a:lstStyle/>
          <a:p>
            <a:r>
              <a:rPr lang="en-US" sz="1400" dirty="0" smtClean="0">
                <a:solidFill>
                  <a:srgbClr val="0000FF"/>
                </a:solidFill>
                <a:hlinkClick r:id="rId3"/>
              </a:rPr>
              <a:t>https://ab-mgt-md-users.web.cern.ch/ab-mgt-md-users/</a:t>
            </a:r>
            <a:r>
              <a:rPr lang="en-US" sz="1400" dirty="0" smtClean="0">
                <a:solidFill>
                  <a:srgbClr val="0000FF"/>
                </a:solidFill>
                <a:hlinkClick r:id="rId3"/>
              </a:rPr>
              <a:t>2014/</a:t>
            </a:r>
            <a:r>
              <a:rPr lang="en-US" sz="1400" dirty="0" smtClean="0">
                <a:solidFill>
                  <a:srgbClr val="0000FF"/>
                </a:solidFill>
                <a:hlinkClick r:id="rId3"/>
              </a:rPr>
              <a:t>index.html</a:t>
            </a:r>
            <a:endParaRPr lang="en-US" sz="1400" dirty="0">
              <a:solidFill>
                <a:srgbClr val="0000FF"/>
              </a:solidFill>
            </a:endParaRPr>
          </a:p>
        </p:txBody>
      </p:sp>
    </p:spTree>
    <p:extLst>
      <p:ext uri="{BB962C8B-B14F-4D97-AF65-F5344CB8AC3E}">
        <p14:creationId xmlns:p14="http://schemas.microsoft.com/office/powerpoint/2010/main" val="28381088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10</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3000" b="1" dirty="0" smtClean="0"/>
              <a:t>MD requests: PS </a:t>
            </a:r>
            <a:endParaRPr lang="en-US" sz="3000" b="1" u="none" dirty="0"/>
          </a:p>
        </p:txBody>
      </p:sp>
      <p:sp>
        <p:nvSpPr>
          <p:cNvPr id="17" name="Text Placeholder 2"/>
          <p:cNvSpPr txBox="1">
            <a:spLocks/>
          </p:cNvSpPr>
          <p:nvPr/>
        </p:nvSpPr>
        <p:spPr>
          <a:xfrm>
            <a:off x="457200" y="894098"/>
            <a:ext cx="8534180" cy="5273891"/>
          </a:xfrm>
          <a:prstGeom prst="rect">
            <a:avLst/>
          </a:prstGeom>
        </p:spPr>
        <p:txBody>
          <a:bodyPr>
            <a:normAutofit fontScale="77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b="1" dirty="0" smtClean="0"/>
              <a:t>Parallel MDs (general transverse)</a:t>
            </a:r>
            <a:endParaRPr lang="en-US" b="1" dirty="0" smtClean="0"/>
          </a:p>
          <a:p>
            <a:pPr marL="360000" lvl="1" indent="-360000">
              <a:buFont typeface="Lucida Grande"/>
              <a:buChar char="→"/>
            </a:pPr>
            <a:r>
              <a:rPr lang="en-US" dirty="0" smtClean="0"/>
              <a:t>Kick response measurements (R. </a:t>
            </a:r>
            <a:r>
              <a:rPr lang="en-US" dirty="0" err="1" smtClean="0"/>
              <a:t>Wasef</a:t>
            </a:r>
            <a:r>
              <a:rPr lang="en-US" dirty="0" smtClean="0"/>
              <a:t>) </a:t>
            </a:r>
          </a:p>
          <a:p>
            <a:pPr marL="360000" lvl="1" indent="-360000">
              <a:buFont typeface="Lucida Grande"/>
              <a:buChar char="→"/>
            </a:pPr>
            <a:r>
              <a:rPr lang="en-US" dirty="0"/>
              <a:t>Dispersion and non-linear chromaticity </a:t>
            </a:r>
            <a:r>
              <a:rPr lang="en-US" dirty="0" smtClean="0"/>
              <a:t>measurements, as </a:t>
            </a:r>
            <a:r>
              <a:rPr lang="en-US" dirty="0"/>
              <a:t>for matrix </a:t>
            </a:r>
            <a:r>
              <a:rPr lang="en-US" dirty="0" smtClean="0"/>
              <a:t>measurements (R. </a:t>
            </a:r>
            <a:r>
              <a:rPr lang="en-US" dirty="0" err="1" smtClean="0"/>
              <a:t>Wasef</a:t>
            </a:r>
            <a:r>
              <a:rPr lang="en-US" dirty="0" smtClean="0"/>
              <a:t>) </a:t>
            </a:r>
          </a:p>
          <a:p>
            <a:pPr marL="360000" lvl="1" indent="-360000">
              <a:buFont typeface="Lucida Grande"/>
              <a:buChar char="→"/>
            </a:pPr>
            <a:r>
              <a:rPr lang="en-US" dirty="0" smtClean="0"/>
              <a:t>WP control + nonlinear </a:t>
            </a:r>
            <a:r>
              <a:rPr lang="en-US" dirty="0"/>
              <a:t>chromaticity </a:t>
            </a:r>
            <a:r>
              <a:rPr lang="en-US" dirty="0" smtClean="0"/>
              <a:t>measurement (A. </a:t>
            </a:r>
            <a:r>
              <a:rPr lang="en-US" dirty="0" err="1" smtClean="0"/>
              <a:t>Huschauer</a:t>
            </a:r>
            <a:r>
              <a:rPr lang="en-US" dirty="0" smtClean="0"/>
              <a:t>)</a:t>
            </a:r>
            <a:endParaRPr lang="en-US" u="sng" dirty="0" smtClean="0">
              <a:sym typeface="Wingdings"/>
            </a:endParaRPr>
          </a:p>
          <a:p>
            <a:pPr marL="360000" lvl="1" indent="-360000">
              <a:buFont typeface="Lucida Grande"/>
              <a:buChar char="→"/>
            </a:pPr>
            <a:r>
              <a:rPr lang="en-US" dirty="0">
                <a:sym typeface="Wingdings"/>
              </a:rPr>
              <a:t>Transverse </a:t>
            </a:r>
            <a:r>
              <a:rPr lang="en-US" dirty="0" smtClean="0">
                <a:sym typeface="Wingdings"/>
              </a:rPr>
              <a:t>instability @ injection </a:t>
            </a:r>
            <a:r>
              <a:rPr lang="en-US" dirty="0">
                <a:sym typeface="Wingdings"/>
              </a:rPr>
              <a:t>v</a:t>
            </a:r>
            <a:r>
              <a:rPr lang="en-US" dirty="0" smtClean="0">
                <a:sym typeface="Wingdings"/>
              </a:rPr>
              <a:t>s</a:t>
            </a:r>
            <a:r>
              <a:rPr lang="en-US" dirty="0">
                <a:sym typeface="Wingdings"/>
              </a:rPr>
              <a:t>. </a:t>
            </a:r>
            <a:r>
              <a:rPr lang="en-US" dirty="0" smtClean="0">
                <a:sym typeface="Wingdings"/>
              </a:rPr>
              <a:t>injection error</a:t>
            </a:r>
            <a:r>
              <a:rPr lang="en-US" dirty="0">
                <a:sym typeface="Wingdings"/>
              </a:rPr>
              <a:t>/chromaticity/</a:t>
            </a:r>
            <a:r>
              <a:rPr lang="en-US" dirty="0" smtClean="0">
                <a:sym typeface="Wingdings"/>
              </a:rPr>
              <a:t>tune (A. </a:t>
            </a:r>
            <a:r>
              <a:rPr lang="en-US" dirty="0" err="1" smtClean="0">
                <a:sym typeface="Wingdings"/>
              </a:rPr>
              <a:t>Huschauer</a:t>
            </a:r>
            <a:r>
              <a:rPr lang="en-US" dirty="0" smtClean="0">
                <a:sym typeface="Wingdings"/>
              </a:rPr>
              <a:t>)</a:t>
            </a:r>
          </a:p>
          <a:p>
            <a:pPr marL="360000" lvl="1" indent="-360000">
              <a:buFont typeface="Lucida Grande"/>
              <a:buChar char="→"/>
            </a:pPr>
            <a:r>
              <a:rPr lang="en-US" dirty="0" smtClean="0">
                <a:sym typeface="Wingdings"/>
              </a:rPr>
              <a:t>Transverse damper (G. </a:t>
            </a:r>
            <a:r>
              <a:rPr lang="en-US" dirty="0" err="1" smtClean="0">
                <a:sym typeface="Wingdings"/>
              </a:rPr>
              <a:t>Sterbini</a:t>
            </a:r>
            <a:r>
              <a:rPr lang="en-US" dirty="0" smtClean="0">
                <a:sym typeface="Wingdings"/>
              </a:rPr>
              <a:t>, A. Blas</a:t>
            </a:r>
            <a:r>
              <a:rPr lang="en-US" dirty="0" smtClean="0"/>
              <a:t>)</a:t>
            </a:r>
            <a:endParaRPr lang="en-US" dirty="0"/>
          </a:p>
          <a:p>
            <a:pPr marL="360000" lvl="1" indent="-360000">
              <a:buFont typeface="Lucida Grande"/>
              <a:buChar char="→"/>
            </a:pPr>
            <a:r>
              <a:rPr lang="en-US" dirty="0" smtClean="0">
                <a:sym typeface="Wingdings"/>
              </a:rPr>
              <a:t>New injection optics (W. </a:t>
            </a:r>
            <a:r>
              <a:rPr lang="en-US" dirty="0" err="1" smtClean="0">
                <a:sym typeface="Wingdings"/>
              </a:rPr>
              <a:t>Bartmann</a:t>
            </a:r>
            <a:r>
              <a:rPr lang="en-US" dirty="0" smtClean="0">
                <a:sym typeface="Wingdings"/>
              </a:rPr>
              <a:t>)</a:t>
            </a:r>
            <a:endParaRPr lang="en-US" u="sng" dirty="0" smtClean="0">
              <a:sym typeface="Wingdings"/>
            </a:endParaRPr>
          </a:p>
          <a:p>
            <a:pPr marL="360000" lvl="1" indent="-360000">
              <a:buFont typeface="Lucida Grande"/>
              <a:buChar char="→"/>
            </a:pPr>
            <a:r>
              <a:rPr lang="en-US" dirty="0" smtClean="0">
                <a:sym typeface="Wingdings"/>
              </a:rPr>
              <a:t>Injection </a:t>
            </a:r>
            <a:r>
              <a:rPr lang="en-US" dirty="0">
                <a:sym typeface="Wingdings"/>
              </a:rPr>
              <a:t>error with </a:t>
            </a:r>
            <a:r>
              <a:rPr lang="en-US" dirty="0" err="1">
                <a:sym typeface="Wingdings"/>
              </a:rPr>
              <a:t>quadrupolar</a:t>
            </a:r>
            <a:r>
              <a:rPr lang="en-US" dirty="0">
                <a:sym typeface="Wingdings"/>
              </a:rPr>
              <a:t> PU </a:t>
            </a:r>
            <a:r>
              <a:rPr lang="en-US" dirty="0" smtClean="0">
                <a:sym typeface="Wingdings"/>
              </a:rPr>
              <a:t>from </a:t>
            </a:r>
            <a:r>
              <a:rPr lang="en-US" dirty="0" err="1" smtClean="0">
                <a:sym typeface="Wingdings"/>
              </a:rPr>
              <a:t>recabling</a:t>
            </a:r>
            <a:r>
              <a:rPr lang="en-US" dirty="0" smtClean="0">
                <a:sym typeface="Wingdings"/>
              </a:rPr>
              <a:t> of ion </a:t>
            </a:r>
            <a:r>
              <a:rPr lang="en-US" dirty="0">
                <a:sym typeface="Wingdings"/>
              </a:rPr>
              <a:t>tune meter </a:t>
            </a:r>
            <a:r>
              <a:rPr lang="en-US" dirty="0" smtClean="0">
                <a:sym typeface="Wingdings"/>
              </a:rPr>
              <a:t>or WCM (S. </a:t>
            </a:r>
            <a:r>
              <a:rPr lang="en-US" dirty="0" err="1" smtClean="0">
                <a:sym typeface="Wingdings"/>
              </a:rPr>
              <a:t>Gilardoni</a:t>
            </a:r>
            <a:r>
              <a:rPr lang="en-US" dirty="0" smtClean="0">
                <a:sym typeface="Wingdings"/>
              </a:rPr>
              <a:t>) </a:t>
            </a:r>
          </a:p>
          <a:p>
            <a:pPr marL="360000" lvl="1" indent="-360000">
              <a:buFont typeface="Lucida Grande"/>
              <a:buChar char="→"/>
            </a:pPr>
            <a:r>
              <a:rPr lang="en-US" dirty="0">
                <a:sym typeface="Wingdings"/>
              </a:rPr>
              <a:t>Tune </a:t>
            </a:r>
            <a:r>
              <a:rPr lang="en-US" dirty="0" err="1">
                <a:sym typeface="Wingdings"/>
              </a:rPr>
              <a:t>vs</a:t>
            </a:r>
            <a:r>
              <a:rPr lang="en-US" dirty="0">
                <a:sym typeface="Wingdings"/>
              </a:rPr>
              <a:t> kick </a:t>
            </a:r>
            <a:r>
              <a:rPr lang="en-US" dirty="0" smtClean="0">
                <a:sym typeface="Wingdings"/>
              </a:rPr>
              <a:t>strength </a:t>
            </a:r>
            <a:r>
              <a:rPr lang="en-US" dirty="0">
                <a:sym typeface="Wingdings"/>
              </a:rPr>
              <a:t>at different </a:t>
            </a:r>
            <a:r>
              <a:rPr lang="en-US" dirty="0" err="1">
                <a:sym typeface="Wingdings"/>
              </a:rPr>
              <a:t>dp</a:t>
            </a:r>
            <a:r>
              <a:rPr lang="en-US" dirty="0">
                <a:sym typeface="Wingdings"/>
              </a:rPr>
              <a:t>/p for </a:t>
            </a:r>
            <a:r>
              <a:rPr lang="en-US" dirty="0" err="1">
                <a:sym typeface="Wingdings"/>
              </a:rPr>
              <a:t>modelling</a:t>
            </a:r>
            <a:r>
              <a:rPr lang="en-US" dirty="0">
                <a:sym typeface="Wingdings"/>
              </a:rPr>
              <a:t> chromo-</a:t>
            </a:r>
            <a:r>
              <a:rPr lang="en-US" dirty="0" err="1">
                <a:sym typeface="Wingdings"/>
              </a:rPr>
              <a:t>geom</a:t>
            </a:r>
            <a:r>
              <a:rPr lang="en-US" dirty="0">
                <a:sym typeface="Wingdings"/>
              </a:rPr>
              <a:t> terms at 2 </a:t>
            </a:r>
            <a:r>
              <a:rPr lang="en-US" dirty="0" err="1" smtClean="0">
                <a:sym typeface="Wingdings"/>
              </a:rPr>
              <a:t>GeV</a:t>
            </a:r>
            <a:r>
              <a:rPr lang="en-US" dirty="0" smtClean="0">
                <a:sym typeface="Wingdings"/>
              </a:rPr>
              <a:t> (R. </a:t>
            </a:r>
            <a:r>
              <a:rPr lang="en-US" dirty="0" err="1" smtClean="0">
                <a:sym typeface="Wingdings"/>
              </a:rPr>
              <a:t>Wasef</a:t>
            </a:r>
            <a:r>
              <a:rPr lang="en-US" dirty="0" smtClean="0">
                <a:sym typeface="Wingdings"/>
              </a:rPr>
              <a:t>, A. </a:t>
            </a:r>
            <a:r>
              <a:rPr lang="en-US" dirty="0" err="1" smtClean="0">
                <a:sym typeface="Wingdings"/>
              </a:rPr>
              <a:t>Lachaize</a:t>
            </a:r>
            <a:r>
              <a:rPr lang="en-US" dirty="0" smtClean="0">
                <a:sym typeface="Wingdings"/>
              </a:rPr>
              <a:t>)</a:t>
            </a:r>
          </a:p>
          <a:p>
            <a:pPr marL="360000" lvl="1" indent="-360000">
              <a:buFont typeface="Lucida Grande"/>
              <a:buChar char="→"/>
            </a:pPr>
            <a:r>
              <a:rPr lang="en-US" dirty="0">
                <a:sym typeface="Wingdings"/>
              </a:rPr>
              <a:t>TMCI at transition </a:t>
            </a:r>
            <a:r>
              <a:rPr lang="en-US" dirty="0" smtClean="0">
                <a:sym typeface="Wingdings"/>
              </a:rPr>
              <a:t>for low longitudinal </a:t>
            </a:r>
            <a:r>
              <a:rPr lang="en-US" dirty="0" err="1">
                <a:sym typeface="Wingdings"/>
              </a:rPr>
              <a:t>emttances</a:t>
            </a:r>
            <a:r>
              <a:rPr lang="en-US" dirty="0">
                <a:sym typeface="Wingdings"/>
              </a:rPr>
              <a:t> (&lt; 1eVs</a:t>
            </a:r>
            <a:r>
              <a:rPr lang="en-US" dirty="0" smtClean="0">
                <a:sym typeface="Wingdings"/>
              </a:rPr>
              <a:t>) (G. </a:t>
            </a:r>
            <a:r>
              <a:rPr lang="en-US" dirty="0" err="1" smtClean="0">
                <a:sym typeface="Wingdings"/>
              </a:rPr>
              <a:t>Sterbini</a:t>
            </a:r>
            <a:r>
              <a:rPr lang="en-US" dirty="0" smtClean="0">
                <a:sym typeface="Wingdings"/>
              </a:rPr>
              <a:t>)</a:t>
            </a:r>
          </a:p>
          <a:p>
            <a:pPr marL="360000" lvl="1" indent="-360000">
              <a:buFont typeface="Lucida Grande"/>
              <a:buChar char="→"/>
            </a:pPr>
            <a:r>
              <a:rPr lang="en-US" dirty="0" smtClean="0">
                <a:sym typeface="Wingdings"/>
              </a:rPr>
              <a:t>TT2-TT10 optics (H. </a:t>
            </a:r>
            <a:r>
              <a:rPr lang="en-US" dirty="0" err="1" smtClean="0">
                <a:sym typeface="Wingdings"/>
              </a:rPr>
              <a:t>Bartosik</a:t>
            </a:r>
            <a:r>
              <a:rPr lang="en-US" dirty="0" smtClean="0">
                <a:sym typeface="Wingdings"/>
              </a:rPr>
              <a:t>)</a:t>
            </a:r>
          </a:p>
          <a:p>
            <a:pPr marL="360000" lvl="1" indent="-360000">
              <a:buFont typeface="Lucida Grande"/>
              <a:buChar char="→"/>
            </a:pPr>
            <a:r>
              <a:rPr lang="en-US" dirty="0"/>
              <a:t>Compensation of integer with </a:t>
            </a:r>
            <a:r>
              <a:rPr lang="en-US" dirty="0" err="1"/>
              <a:t>sextupoles</a:t>
            </a:r>
            <a:r>
              <a:rPr lang="en-US" dirty="0"/>
              <a:t>/</a:t>
            </a:r>
            <a:r>
              <a:rPr lang="en-US" dirty="0" err="1" smtClean="0"/>
              <a:t>quadrupoles</a:t>
            </a:r>
            <a:r>
              <a:rPr lang="en-US" dirty="0" smtClean="0"/>
              <a:t> (R. </a:t>
            </a:r>
            <a:r>
              <a:rPr lang="en-US" dirty="0" err="1" smtClean="0"/>
              <a:t>Wasef</a:t>
            </a:r>
            <a:r>
              <a:rPr lang="en-US" dirty="0" smtClean="0"/>
              <a:t>)</a:t>
            </a:r>
          </a:p>
          <a:p>
            <a:pPr marL="360000" lvl="1" indent="-360000">
              <a:buFont typeface="Lucida Grande"/>
              <a:buChar char="→"/>
            </a:pPr>
            <a:r>
              <a:rPr lang="en-US" dirty="0" err="1" smtClean="0"/>
              <a:t>Emittance</a:t>
            </a:r>
            <a:r>
              <a:rPr lang="en-US" dirty="0" smtClean="0"/>
              <a:t> preservation across injection chain (G. </a:t>
            </a:r>
            <a:r>
              <a:rPr lang="en-US" dirty="0" err="1" smtClean="0"/>
              <a:t>Sterbini</a:t>
            </a:r>
            <a:r>
              <a:rPr lang="en-US" dirty="0" smtClean="0"/>
              <a:t>, A. Guerrero)</a:t>
            </a:r>
            <a:endParaRPr lang="en-US" dirty="0" smtClean="0"/>
          </a:p>
        </p:txBody>
      </p:sp>
      <p:sp>
        <p:nvSpPr>
          <p:cNvPr id="23"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Tree>
    <p:extLst>
      <p:ext uri="{BB962C8B-B14F-4D97-AF65-F5344CB8AC3E}">
        <p14:creationId xmlns:p14="http://schemas.microsoft.com/office/powerpoint/2010/main" val="32804912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11</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3000" b="1" dirty="0" smtClean="0"/>
              <a:t>MD requests: PS </a:t>
            </a:r>
            <a:endParaRPr lang="en-US" sz="3000" b="1" u="none" dirty="0"/>
          </a:p>
        </p:txBody>
      </p:sp>
      <p:sp>
        <p:nvSpPr>
          <p:cNvPr id="17" name="Text Placeholder 2"/>
          <p:cNvSpPr txBox="1">
            <a:spLocks/>
          </p:cNvSpPr>
          <p:nvPr/>
        </p:nvSpPr>
        <p:spPr>
          <a:xfrm>
            <a:off x="457200" y="894100"/>
            <a:ext cx="8534180" cy="3628228"/>
          </a:xfrm>
          <a:prstGeom prst="rect">
            <a:avLst/>
          </a:prstGeom>
        </p:spPr>
        <p:txBody>
          <a:bodyPr>
            <a:normAutofit fontScale="77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b="1" dirty="0" smtClean="0"/>
              <a:t>Parallel MDs (general longitudinal)</a:t>
            </a:r>
            <a:endParaRPr lang="en-US" b="1" dirty="0" smtClean="0"/>
          </a:p>
          <a:p>
            <a:pPr marL="360000" lvl="1" indent="-360000">
              <a:buFont typeface="Lucida Grande"/>
              <a:buChar char="→"/>
            </a:pPr>
            <a:r>
              <a:rPr lang="en-US" dirty="0"/>
              <a:t>Tests </a:t>
            </a:r>
            <a:r>
              <a:rPr lang="en-US" dirty="0" smtClean="0"/>
              <a:t>of new </a:t>
            </a:r>
            <a:r>
              <a:rPr lang="en-US" dirty="0"/>
              <a:t>longitudinal coupled-bunch feedback (H. </a:t>
            </a:r>
            <a:r>
              <a:rPr lang="en-US" dirty="0" err="1"/>
              <a:t>Damerau</a:t>
            </a:r>
            <a:r>
              <a:rPr lang="en-US" dirty="0"/>
              <a:t>, M. </a:t>
            </a:r>
            <a:r>
              <a:rPr lang="en-US" dirty="0" err="1"/>
              <a:t>Migliorati</a:t>
            </a:r>
            <a:r>
              <a:rPr lang="en-US" dirty="0"/>
              <a:t>) </a:t>
            </a:r>
          </a:p>
          <a:p>
            <a:pPr marL="360000" lvl="1" indent="-360000">
              <a:buFont typeface="Lucida Grande"/>
              <a:buChar char="→"/>
            </a:pPr>
            <a:r>
              <a:rPr lang="en-US" dirty="0" smtClean="0"/>
              <a:t>Coupled bunch instabilities (H. </a:t>
            </a:r>
            <a:r>
              <a:rPr lang="en-US" dirty="0" err="1" smtClean="0"/>
              <a:t>Damerau</a:t>
            </a:r>
            <a:r>
              <a:rPr lang="en-US" dirty="0" smtClean="0"/>
              <a:t>, L. Ventura) </a:t>
            </a:r>
          </a:p>
          <a:p>
            <a:pPr marL="720000" lvl="2" indent="-360000">
              <a:buFont typeface="Wingdings" charset="2"/>
              <a:buChar char="q"/>
            </a:pPr>
            <a:r>
              <a:rPr lang="en-US" dirty="0" smtClean="0"/>
              <a:t>With </a:t>
            </a:r>
            <a:r>
              <a:rPr lang="en-US" dirty="0"/>
              <a:t>and without 1-turn delay feedback on LHC-type </a:t>
            </a:r>
            <a:r>
              <a:rPr lang="en-US" dirty="0" smtClean="0"/>
              <a:t>beams</a:t>
            </a:r>
          </a:p>
          <a:p>
            <a:pPr marL="720000" lvl="2" indent="-360000">
              <a:buFont typeface="Wingdings" charset="2"/>
              <a:buChar char="q"/>
            </a:pPr>
            <a:r>
              <a:rPr lang="en-US" dirty="0" smtClean="0"/>
              <a:t>Using </a:t>
            </a:r>
            <a:r>
              <a:rPr lang="en-US" dirty="0"/>
              <a:t>C11 to stabilize beam</a:t>
            </a:r>
            <a:endParaRPr lang="en-US" dirty="0" smtClean="0"/>
          </a:p>
          <a:p>
            <a:pPr marL="360000" lvl="1" indent="-360000">
              <a:buFont typeface="Lucida Grande"/>
              <a:buChar char="→"/>
            </a:pPr>
            <a:r>
              <a:rPr lang="en-US" dirty="0" smtClean="0"/>
              <a:t>Increased </a:t>
            </a:r>
            <a:r>
              <a:rPr lang="en-US" dirty="0"/>
              <a:t>voltage from 40 MHz </a:t>
            </a:r>
            <a:r>
              <a:rPr lang="en-US" dirty="0" smtClean="0"/>
              <a:t>cavities (C. Rossi, H. </a:t>
            </a:r>
            <a:r>
              <a:rPr lang="en-US" dirty="0" err="1" smtClean="0"/>
              <a:t>Damerau</a:t>
            </a:r>
            <a:r>
              <a:rPr lang="en-US" dirty="0" smtClean="0"/>
              <a:t>)</a:t>
            </a:r>
            <a:endParaRPr lang="en-US" u="sng" dirty="0" smtClean="0">
              <a:sym typeface="Wingdings"/>
            </a:endParaRPr>
          </a:p>
          <a:p>
            <a:pPr marL="360000" lvl="1" indent="-360000">
              <a:buFont typeface="Lucida Grande"/>
              <a:buChar char="→"/>
            </a:pPr>
            <a:r>
              <a:rPr lang="en-US" dirty="0" smtClean="0">
                <a:sym typeface="Wingdings"/>
              </a:rPr>
              <a:t>RF manipulations for new exotic beams: 8b+4e, pure batch compression (H. </a:t>
            </a:r>
            <a:r>
              <a:rPr lang="en-US" dirty="0" err="1" smtClean="0">
                <a:sym typeface="Wingdings"/>
              </a:rPr>
              <a:t>Damerau</a:t>
            </a:r>
            <a:r>
              <a:rPr lang="en-US" dirty="0" smtClean="0">
                <a:sym typeface="Wingdings"/>
              </a:rPr>
              <a:t>, S. Hancock)</a:t>
            </a:r>
            <a:endParaRPr lang="en-US" dirty="0"/>
          </a:p>
          <a:p>
            <a:pPr marL="360000" lvl="1" indent="-360000">
              <a:buFont typeface="Lucida Grande"/>
              <a:buChar char="→"/>
            </a:pPr>
            <a:r>
              <a:rPr lang="en-US" dirty="0">
                <a:sym typeface="Wingdings"/>
              </a:rPr>
              <a:t>Measurements of beam induced voltages in 10 MHz cavities (effect of wide-band feedback gain</a:t>
            </a:r>
            <a:r>
              <a:rPr lang="en-US" dirty="0" smtClean="0">
                <a:sym typeface="Wingdings"/>
              </a:rPr>
              <a:t>) (H. </a:t>
            </a:r>
            <a:r>
              <a:rPr lang="en-US" dirty="0" err="1" smtClean="0">
                <a:sym typeface="Wingdings"/>
              </a:rPr>
              <a:t>Damerau</a:t>
            </a:r>
            <a:r>
              <a:rPr lang="en-US" dirty="0" smtClean="0">
                <a:sym typeface="Wingdings"/>
              </a:rPr>
              <a:t>)</a:t>
            </a:r>
          </a:p>
          <a:p>
            <a:pPr marL="360000" lvl="1" indent="-360000">
              <a:buFont typeface="Lucida Grande"/>
              <a:buChar char="→"/>
            </a:pPr>
            <a:r>
              <a:rPr lang="en-US" dirty="0">
                <a:sym typeface="Wingdings"/>
              </a:rPr>
              <a:t>E-cloud from energy loss/phase error (H. </a:t>
            </a:r>
            <a:r>
              <a:rPr lang="en-US" dirty="0" err="1">
                <a:sym typeface="Wingdings"/>
              </a:rPr>
              <a:t>Damerau</a:t>
            </a:r>
            <a:r>
              <a:rPr lang="en-US" dirty="0">
                <a:sym typeface="Wingdings"/>
              </a:rPr>
              <a:t>)</a:t>
            </a:r>
          </a:p>
          <a:p>
            <a:pPr marL="360000" lvl="1" indent="-360000">
              <a:buFont typeface="Lucida Grande"/>
              <a:buChar char="→"/>
            </a:pPr>
            <a:endParaRPr lang="en-US" u="sng" dirty="0" smtClean="0">
              <a:sym typeface="Wingdings"/>
            </a:endParaRPr>
          </a:p>
        </p:txBody>
      </p:sp>
      <p:sp>
        <p:nvSpPr>
          <p:cNvPr id="23"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Tree>
    <p:extLst>
      <p:ext uri="{BB962C8B-B14F-4D97-AF65-F5344CB8AC3E}">
        <p14:creationId xmlns:p14="http://schemas.microsoft.com/office/powerpoint/2010/main" val="31785902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12</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3000" b="1" dirty="0" smtClean="0"/>
              <a:t>MD requests: PS </a:t>
            </a:r>
            <a:endParaRPr lang="en-US" sz="3000" b="1" u="none" dirty="0"/>
          </a:p>
        </p:txBody>
      </p:sp>
      <p:sp>
        <p:nvSpPr>
          <p:cNvPr id="17" name="Text Placeholder 2"/>
          <p:cNvSpPr txBox="1">
            <a:spLocks/>
          </p:cNvSpPr>
          <p:nvPr/>
        </p:nvSpPr>
        <p:spPr>
          <a:xfrm>
            <a:off x="457200" y="894099"/>
            <a:ext cx="8534180" cy="4496412"/>
          </a:xfrm>
          <a:prstGeom prst="rect">
            <a:avLst/>
          </a:prstGeom>
        </p:spPr>
        <p:txBody>
          <a:bodyPr>
            <a:normAutofit fontScale="77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b="1" dirty="0" smtClean="0"/>
              <a:t>Parallel MDs (space charge studies + impedance)</a:t>
            </a:r>
            <a:endParaRPr lang="en-US" b="1" dirty="0" smtClean="0"/>
          </a:p>
          <a:p>
            <a:pPr marL="360000" lvl="1" indent="-360000">
              <a:buFont typeface="Lucida Grande"/>
              <a:buChar char="→"/>
            </a:pPr>
            <a:r>
              <a:rPr lang="en-US" dirty="0"/>
              <a:t>Compensation of 4Qv=1 </a:t>
            </a:r>
            <a:r>
              <a:rPr lang="en-US" dirty="0" smtClean="0"/>
              <a:t>(</a:t>
            </a:r>
            <a:r>
              <a:rPr lang="en-US" dirty="0" smtClean="0"/>
              <a:t>R. </a:t>
            </a:r>
            <a:r>
              <a:rPr lang="en-US" dirty="0" err="1" smtClean="0"/>
              <a:t>Wasef</a:t>
            </a:r>
            <a:r>
              <a:rPr lang="en-US" dirty="0" smtClean="0"/>
              <a:t>) </a:t>
            </a:r>
          </a:p>
          <a:p>
            <a:pPr marL="360000" lvl="1" indent="-360000">
              <a:buFont typeface="Lucida Grande"/>
              <a:buChar char="→"/>
            </a:pPr>
            <a:r>
              <a:rPr lang="en-US" dirty="0" smtClean="0"/>
              <a:t>Special large H dispersion optics (R. </a:t>
            </a:r>
            <a:r>
              <a:rPr lang="en-US" dirty="0" err="1" smtClean="0"/>
              <a:t>Wasef</a:t>
            </a:r>
            <a:r>
              <a:rPr lang="en-US" dirty="0" smtClean="0"/>
              <a:t>) </a:t>
            </a:r>
          </a:p>
          <a:p>
            <a:pPr marL="360000" lvl="1" indent="-360000">
              <a:buFont typeface="Lucida Grande"/>
              <a:buChar char="→"/>
            </a:pPr>
            <a:r>
              <a:rPr lang="en-US" dirty="0" smtClean="0"/>
              <a:t>Direct tune spread measurement with </a:t>
            </a:r>
            <a:r>
              <a:rPr lang="en-US" dirty="0" err="1" smtClean="0"/>
              <a:t>quadrupolar</a:t>
            </a:r>
            <a:r>
              <a:rPr lang="en-US" dirty="0" smtClean="0"/>
              <a:t> PU (S. </a:t>
            </a:r>
            <a:r>
              <a:rPr lang="en-US" dirty="0" err="1" smtClean="0"/>
              <a:t>Gilardoni</a:t>
            </a:r>
            <a:r>
              <a:rPr lang="en-US" dirty="0" smtClean="0"/>
              <a:t>)</a:t>
            </a:r>
            <a:endParaRPr lang="en-US" u="sng" dirty="0" smtClean="0">
              <a:sym typeface="Wingdings"/>
            </a:endParaRPr>
          </a:p>
          <a:p>
            <a:pPr marL="360000" lvl="1" indent="-360000">
              <a:buFont typeface="Lucida Grande"/>
              <a:buChar char="→"/>
            </a:pPr>
            <a:r>
              <a:rPr lang="en-US" dirty="0" smtClean="0">
                <a:sym typeface="Wingdings"/>
              </a:rPr>
              <a:t>Fully coupled optics at injection to induce V dispersion (Y. </a:t>
            </a:r>
            <a:r>
              <a:rPr lang="en-US" dirty="0" err="1" smtClean="0">
                <a:sym typeface="Wingdings"/>
              </a:rPr>
              <a:t>Papaphilippou</a:t>
            </a:r>
            <a:r>
              <a:rPr lang="en-US" dirty="0" smtClean="0"/>
              <a:t>)</a:t>
            </a:r>
            <a:endParaRPr lang="en-US" dirty="0"/>
          </a:p>
          <a:p>
            <a:pPr marL="360000" lvl="1" indent="-360000">
              <a:buFont typeface="Lucida Grande"/>
              <a:buChar char="→"/>
            </a:pPr>
            <a:r>
              <a:rPr lang="en-US" dirty="0" smtClean="0">
                <a:sym typeface="Wingdings"/>
              </a:rPr>
              <a:t>Integer </a:t>
            </a:r>
            <a:r>
              <a:rPr lang="en-US" dirty="0">
                <a:sym typeface="Wingdings"/>
              </a:rPr>
              <a:t>tune split of two </a:t>
            </a:r>
            <a:r>
              <a:rPr lang="en-US" dirty="0" smtClean="0">
                <a:sym typeface="Wingdings"/>
              </a:rPr>
              <a:t>units (R. </a:t>
            </a:r>
            <a:r>
              <a:rPr lang="en-US" dirty="0" err="1" smtClean="0">
                <a:sym typeface="Wingdings"/>
              </a:rPr>
              <a:t>Wasef</a:t>
            </a:r>
            <a:r>
              <a:rPr lang="en-US" dirty="0" smtClean="0">
                <a:sym typeface="Wingdings"/>
              </a:rPr>
              <a:t>)</a:t>
            </a:r>
            <a:endParaRPr lang="en-US" u="sng" dirty="0" smtClean="0">
              <a:sym typeface="Wingdings"/>
            </a:endParaRPr>
          </a:p>
          <a:p>
            <a:pPr marL="360000" lvl="1" indent="-360000">
              <a:buFont typeface="Lucida Grande"/>
              <a:buChar char="→"/>
            </a:pPr>
            <a:r>
              <a:rPr lang="en-US" dirty="0" err="1" smtClean="0">
                <a:sym typeface="Wingdings"/>
              </a:rPr>
              <a:t>Emittance</a:t>
            </a:r>
            <a:r>
              <a:rPr lang="en-US" dirty="0" smtClean="0">
                <a:sym typeface="Wingdings"/>
              </a:rPr>
              <a:t> blow up vs. working point (</a:t>
            </a:r>
            <a:r>
              <a:rPr lang="en-US" dirty="0">
                <a:sym typeface="Wingdings"/>
              </a:rPr>
              <a:t>R</a:t>
            </a:r>
            <a:r>
              <a:rPr lang="en-US" dirty="0" smtClean="0">
                <a:sym typeface="Wingdings"/>
              </a:rPr>
              <a:t>. </a:t>
            </a:r>
            <a:r>
              <a:rPr lang="en-US" dirty="0" err="1" smtClean="0">
                <a:sym typeface="Wingdings"/>
              </a:rPr>
              <a:t>Wasef</a:t>
            </a:r>
            <a:r>
              <a:rPr lang="en-US" dirty="0" smtClean="0">
                <a:sym typeface="Wingdings"/>
              </a:rPr>
              <a:t>) </a:t>
            </a:r>
          </a:p>
          <a:p>
            <a:pPr marL="360000" lvl="1" indent="-360000">
              <a:buFont typeface="Lucida Grande"/>
              <a:buChar char="→"/>
            </a:pPr>
            <a:r>
              <a:rPr lang="en-US" dirty="0" smtClean="0">
                <a:sym typeface="Wingdings"/>
              </a:rPr>
              <a:t>Efficiency of hollow bunches to mitigate space charge (A. </a:t>
            </a:r>
            <a:r>
              <a:rPr lang="en-US" dirty="0" err="1" smtClean="0">
                <a:sym typeface="Wingdings"/>
              </a:rPr>
              <a:t>Oeftiger</a:t>
            </a:r>
            <a:r>
              <a:rPr lang="en-US" dirty="0" smtClean="0">
                <a:sym typeface="Wingdings"/>
              </a:rPr>
              <a:t>, S. Hancock, R. </a:t>
            </a:r>
            <a:r>
              <a:rPr lang="en-US" dirty="0" err="1" smtClean="0">
                <a:sym typeface="Wingdings"/>
              </a:rPr>
              <a:t>Wasef</a:t>
            </a:r>
            <a:r>
              <a:rPr lang="en-US" dirty="0" smtClean="0">
                <a:sym typeface="Wingdings"/>
              </a:rPr>
              <a:t>)  depends on the results from PSB MDs</a:t>
            </a:r>
          </a:p>
          <a:p>
            <a:pPr marL="360000" lvl="1" indent="-360000">
              <a:buFont typeface="Lucida Grande"/>
              <a:buChar char="→"/>
            </a:pPr>
            <a:r>
              <a:rPr lang="en-US" dirty="0">
                <a:sym typeface="Wingdings"/>
              </a:rPr>
              <a:t>Transverse impedance via Tune </a:t>
            </a:r>
            <a:r>
              <a:rPr lang="en-US" dirty="0" smtClean="0">
                <a:sym typeface="Wingdings"/>
              </a:rPr>
              <a:t>shift (N. </a:t>
            </a:r>
            <a:r>
              <a:rPr lang="en-US" dirty="0" err="1" smtClean="0">
                <a:sym typeface="Wingdings"/>
              </a:rPr>
              <a:t>Biancacci</a:t>
            </a:r>
            <a:r>
              <a:rPr lang="en-US" dirty="0" smtClean="0">
                <a:sym typeface="Wingdings"/>
              </a:rPr>
              <a:t>, S. </a:t>
            </a:r>
            <a:r>
              <a:rPr lang="en-US" dirty="0" err="1" smtClean="0">
                <a:sym typeface="Wingdings"/>
              </a:rPr>
              <a:t>Persichelli</a:t>
            </a:r>
            <a:r>
              <a:rPr lang="en-US" dirty="0" smtClean="0">
                <a:sym typeface="Wingdings"/>
              </a:rPr>
              <a:t>)</a:t>
            </a:r>
          </a:p>
          <a:p>
            <a:pPr marL="360000" lvl="1" indent="-360000">
              <a:buFont typeface="Lucida Grande"/>
              <a:buChar char="→"/>
            </a:pPr>
            <a:r>
              <a:rPr lang="en-US" dirty="0" smtClean="0">
                <a:sym typeface="Wingdings"/>
              </a:rPr>
              <a:t>Impedance localization (N. </a:t>
            </a:r>
            <a:r>
              <a:rPr lang="en-US" dirty="0" err="1" smtClean="0">
                <a:sym typeface="Wingdings"/>
              </a:rPr>
              <a:t>Biancacci</a:t>
            </a:r>
            <a:r>
              <a:rPr lang="en-US" dirty="0" smtClean="0">
                <a:sym typeface="Wingdings"/>
              </a:rPr>
              <a:t>)</a:t>
            </a:r>
          </a:p>
          <a:p>
            <a:pPr marL="360000" lvl="1" indent="-360000">
              <a:buFont typeface="Lucida Grande"/>
              <a:buChar char="→"/>
            </a:pPr>
            <a:r>
              <a:rPr lang="en-US" dirty="0" smtClean="0">
                <a:sym typeface="Wingdings"/>
              </a:rPr>
              <a:t>Longitudinal impedance via </a:t>
            </a:r>
            <a:r>
              <a:rPr lang="en-US" dirty="0" err="1" smtClean="0">
                <a:sym typeface="Wingdings"/>
              </a:rPr>
              <a:t>quadrupole</a:t>
            </a:r>
            <a:r>
              <a:rPr lang="en-US" dirty="0" smtClean="0">
                <a:sym typeface="Wingdings"/>
              </a:rPr>
              <a:t> oscillation (H. </a:t>
            </a:r>
            <a:r>
              <a:rPr lang="en-US" dirty="0" err="1" smtClean="0">
                <a:sym typeface="Wingdings"/>
              </a:rPr>
              <a:t>Damerau</a:t>
            </a:r>
            <a:r>
              <a:rPr lang="en-US" dirty="0" smtClean="0">
                <a:sym typeface="Wingdings"/>
              </a:rPr>
              <a:t>)</a:t>
            </a:r>
          </a:p>
        </p:txBody>
      </p:sp>
      <p:sp>
        <p:nvSpPr>
          <p:cNvPr id="23"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Tree>
    <p:extLst>
      <p:ext uri="{BB962C8B-B14F-4D97-AF65-F5344CB8AC3E}">
        <p14:creationId xmlns:p14="http://schemas.microsoft.com/office/powerpoint/2010/main" val="10677247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13</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3000" b="1" dirty="0" smtClean="0"/>
              <a:t>MD requests: PS </a:t>
            </a:r>
            <a:endParaRPr lang="en-US" sz="3000" b="1" u="none" dirty="0"/>
          </a:p>
        </p:txBody>
      </p:sp>
      <p:sp>
        <p:nvSpPr>
          <p:cNvPr id="17" name="Text Placeholder 2"/>
          <p:cNvSpPr txBox="1">
            <a:spLocks/>
          </p:cNvSpPr>
          <p:nvPr/>
        </p:nvSpPr>
        <p:spPr>
          <a:xfrm>
            <a:off x="457200" y="894098"/>
            <a:ext cx="8534180" cy="3628230"/>
          </a:xfrm>
          <a:prstGeom prst="rect">
            <a:avLst/>
          </a:prstGeom>
        </p:spPr>
        <p:txBody>
          <a:bodyPr>
            <a:normAutofit fontScale="77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b="1" dirty="0" smtClean="0"/>
              <a:t>Parallel MDs with time constraints</a:t>
            </a:r>
            <a:endParaRPr lang="en-US" b="1" dirty="0" smtClean="0"/>
          </a:p>
          <a:p>
            <a:pPr marL="360000" lvl="1" indent="-360000">
              <a:buFont typeface="Lucida Grande"/>
              <a:buChar char="→"/>
            </a:pPr>
            <a:r>
              <a:rPr lang="en-US" dirty="0"/>
              <a:t>Beta-beating before and after orbit correction </a:t>
            </a:r>
            <a:r>
              <a:rPr lang="en-US" dirty="0" smtClean="0"/>
              <a:t>pivoting </a:t>
            </a:r>
            <a:r>
              <a:rPr lang="en-US" dirty="0"/>
              <a:t>the </a:t>
            </a:r>
            <a:r>
              <a:rPr lang="en-US" dirty="0" smtClean="0"/>
              <a:t>MUs (</a:t>
            </a:r>
            <a:r>
              <a:rPr lang="en-US" dirty="0" smtClean="0"/>
              <a:t>R. </a:t>
            </a:r>
            <a:r>
              <a:rPr lang="en-US" dirty="0" err="1" smtClean="0"/>
              <a:t>Wasef</a:t>
            </a:r>
            <a:r>
              <a:rPr lang="en-US" dirty="0" smtClean="0"/>
              <a:t>, A. </a:t>
            </a:r>
            <a:r>
              <a:rPr lang="en-US" dirty="0" err="1" smtClean="0"/>
              <a:t>Lachaize</a:t>
            </a:r>
            <a:r>
              <a:rPr lang="en-US" dirty="0" smtClean="0"/>
              <a:t>) </a:t>
            </a:r>
            <a:r>
              <a:rPr lang="en-US" dirty="0" smtClean="0">
                <a:sym typeface="Wingdings"/>
              </a:rPr>
              <a:t> first time after start up</a:t>
            </a:r>
            <a:endParaRPr lang="en-US" dirty="0" smtClean="0"/>
          </a:p>
          <a:p>
            <a:pPr marL="360000" lvl="1" indent="-360000">
              <a:buFont typeface="Lucida Grande"/>
              <a:buChar char="→"/>
            </a:pPr>
            <a:r>
              <a:rPr lang="en-US" dirty="0"/>
              <a:t>Flat top </a:t>
            </a:r>
            <a:r>
              <a:rPr lang="en-US" dirty="0" smtClean="0"/>
              <a:t>electron cloud instability (G. </a:t>
            </a:r>
            <a:r>
              <a:rPr lang="en-US" dirty="0" err="1" smtClean="0"/>
              <a:t>Iadarola</a:t>
            </a:r>
            <a:r>
              <a:rPr lang="en-US" dirty="0" smtClean="0"/>
              <a:t>, G. </a:t>
            </a:r>
            <a:r>
              <a:rPr lang="en-US" dirty="0" err="1"/>
              <a:t>S</a:t>
            </a:r>
            <a:r>
              <a:rPr lang="en-US" dirty="0" err="1" smtClean="0"/>
              <a:t>terbini</a:t>
            </a:r>
            <a:r>
              <a:rPr lang="en-US" dirty="0" smtClean="0"/>
              <a:t>) </a:t>
            </a:r>
            <a:r>
              <a:rPr lang="en-US" dirty="0" smtClean="0">
                <a:sym typeface="Wingdings"/>
              </a:rPr>
              <a:t> after start up, when electron cloud could be more severe</a:t>
            </a:r>
            <a:endParaRPr lang="en-US" dirty="0" smtClean="0"/>
          </a:p>
          <a:p>
            <a:pPr marL="360000" lvl="1" indent="-360000">
              <a:buFont typeface="Lucida Grande"/>
              <a:buChar char="→"/>
            </a:pPr>
            <a:r>
              <a:rPr lang="en-US" dirty="0"/>
              <a:t>Resonance identification before and after orbit correction </a:t>
            </a:r>
            <a:r>
              <a:rPr lang="en-US" dirty="0" smtClean="0"/>
              <a:t>pivoting </a:t>
            </a:r>
            <a:r>
              <a:rPr lang="en-US" dirty="0"/>
              <a:t>the </a:t>
            </a:r>
            <a:r>
              <a:rPr lang="en-US" dirty="0" smtClean="0"/>
              <a:t>MUs (A. </a:t>
            </a:r>
            <a:r>
              <a:rPr lang="en-US" dirty="0" err="1" smtClean="0"/>
              <a:t>Huschauer</a:t>
            </a:r>
            <a:r>
              <a:rPr lang="en-US" dirty="0" smtClean="0"/>
              <a:t>) </a:t>
            </a:r>
            <a:r>
              <a:rPr lang="en-US" dirty="0" smtClean="0">
                <a:sym typeface="Wingdings"/>
              </a:rPr>
              <a:t> first time after start up</a:t>
            </a:r>
            <a:endParaRPr lang="en-US" u="sng" dirty="0" smtClean="0">
              <a:sym typeface="Wingdings"/>
            </a:endParaRPr>
          </a:p>
          <a:p>
            <a:pPr marL="360000" lvl="1" indent="-360000">
              <a:buFont typeface="Lucida Grande"/>
              <a:buChar char="→"/>
            </a:pPr>
            <a:r>
              <a:rPr lang="en-US" dirty="0" smtClean="0">
                <a:sym typeface="Wingdings"/>
              </a:rPr>
              <a:t>General electron cloud measurements with new detectors in MU (C. Yin-</a:t>
            </a:r>
            <a:r>
              <a:rPr lang="en-US" dirty="0" err="1" smtClean="0">
                <a:sym typeface="Wingdings"/>
              </a:rPr>
              <a:t>Valgren</a:t>
            </a:r>
            <a:r>
              <a:rPr lang="en-US" dirty="0" smtClean="0">
                <a:sym typeface="Wingdings"/>
              </a:rPr>
              <a:t>, G. </a:t>
            </a:r>
            <a:r>
              <a:rPr lang="en-US" dirty="0" err="1" smtClean="0">
                <a:sym typeface="Wingdings"/>
              </a:rPr>
              <a:t>Iadarola</a:t>
            </a:r>
            <a:r>
              <a:rPr lang="en-US" dirty="0" smtClean="0">
                <a:sym typeface="Wingdings"/>
              </a:rPr>
              <a:t>, A. Romano)  begin measurements after start up to monitor possible scrubbing effect </a:t>
            </a:r>
          </a:p>
          <a:p>
            <a:pPr marL="360000" lvl="1" indent="-360000">
              <a:buFont typeface="Lucida Grande"/>
              <a:buChar char="→"/>
            </a:pPr>
            <a:r>
              <a:rPr lang="en-US" dirty="0">
                <a:sym typeface="Wingdings"/>
              </a:rPr>
              <a:t>Transfer of larger longitudinal </a:t>
            </a:r>
            <a:r>
              <a:rPr lang="en-US" dirty="0" err="1">
                <a:sym typeface="Wingdings"/>
              </a:rPr>
              <a:t>emittance</a:t>
            </a:r>
            <a:r>
              <a:rPr lang="en-US" dirty="0">
                <a:sym typeface="Wingdings"/>
              </a:rPr>
              <a:t> bunches from PSB and benefits (H. </a:t>
            </a:r>
            <a:r>
              <a:rPr lang="en-US" dirty="0" err="1">
                <a:sym typeface="Wingdings"/>
              </a:rPr>
              <a:t>Damerau</a:t>
            </a:r>
            <a:r>
              <a:rPr lang="en-US" dirty="0">
                <a:sym typeface="Wingdings"/>
              </a:rPr>
              <a:t>, S. Hancock, PSB</a:t>
            </a:r>
            <a:r>
              <a:rPr lang="en-US" dirty="0" smtClean="0">
                <a:sym typeface="Wingdings"/>
              </a:rPr>
              <a:t>)  part of commissioning of the new production scheme for LHC beams</a:t>
            </a:r>
            <a:endParaRPr lang="en-US" dirty="0">
              <a:sym typeface="Wingdings"/>
            </a:endParaRPr>
          </a:p>
          <a:p>
            <a:pPr marL="360000" lvl="1" indent="-360000">
              <a:buFont typeface="Lucida Grande"/>
              <a:buChar char="→"/>
            </a:pPr>
            <a:endParaRPr lang="en-US" dirty="0" smtClean="0">
              <a:sym typeface="Wingdings"/>
            </a:endParaRPr>
          </a:p>
        </p:txBody>
      </p:sp>
      <p:sp>
        <p:nvSpPr>
          <p:cNvPr id="23"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
        <p:nvSpPr>
          <p:cNvPr id="2" name="TextBox 1"/>
          <p:cNvSpPr txBox="1"/>
          <p:nvPr/>
        </p:nvSpPr>
        <p:spPr>
          <a:xfrm>
            <a:off x="1788309" y="4677823"/>
            <a:ext cx="6129476" cy="1477328"/>
          </a:xfrm>
          <a:prstGeom prst="rect">
            <a:avLst/>
          </a:prstGeom>
          <a:noFill/>
          <a:ln>
            <a:solidFill>
              <a:srgbClr val="004078"/>
            </a:solidFill>
          </a:ln>
        </p:spPr>
        <p:txBody>
          <a:bodyPr wrap="square" rtlCol="0">
            <a:spAutoFit/>
          </a:bodyPr>
          <a:lstStyle/>
          <a:p>
            <a:r>
              <a:rPr lang="en-US" b="1" dirty="0" smtClean="0"/>
              <a:t>~700h MD request </a:t>
            </a:r>
            <a:r>
              <a:rPr lang="en-US" b="1" dirty="0" smtClean="0">
                <a:sym typeface="Wingdings"/>
              </a:rPr>
              <a:t> 18 weeks considering only working hours</a:t>
            </a:r>
          </a:p>
          <a:p>
            <a:endParaRPr lang="en-US" b="1" dirty="0" smtClean="0">
              <a:sym typeface="Wingdings"/>
            </a:endParaRPr>
          </a:p>
          <a:p>
            <a:r>
              <a:rPr lang="en-US" b="1" dirty="0">
                <a:sym typeface="Wingdings"/>
              </a:rPr>
              <a:t>S</a:t>
            </a:r>
            <a:r>
              <a:rPr lang="en-US" b="1" dirty="0" smtClean="0">
                <a:sym typeface="Wingdings"/>
              </a:rPr>
              <a:t>hould be o.k. with the 21 weeks </a:t>
            </a:r>
            <a:r>
              <a:rPr lang="en-US" b="1" dirty="0" smtClean="0">
                <a:sym typeface="Wingdings"/>
              </a:rPr>
              <a:t>potentially </a:t>
            </a:r>
            <a:r>
              <a:rPr lang="en-US" b="1" dirty="0" smtClean="0">
                <a:sym typeface="Wingdings"/>
              </a:rPr>
              <a:t>available – but MD time has to be used wisely</a:t>
            </a:r>
            <a:endParaRPr lang="en-US" b="1" dirty="0"/>
          </a:p>
        </p:txBody>
      </p:sp>
    </p:spTree>
    <p:extLst>
      <p:ext uri="{BB962C8B-B14F-4D97-AF65-F5344CB8AC3E}">
        <p14:creationId xmlns:p14="http://schemas.microsoft.com/office/powerpoint/2010/main" val="3852145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14</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3000" b="1" dirty="0" smtClean="0"/>
              <a:t>MD requests: SPS </a:t>
            </a:r>
            <a:endParaRPr lang="en-US" sz="3000" b="1" u="none" dirty="0"/>
          </a:p>
        </p:txBody>
      </p:sp>
      <p:sp>
        <p:nvSpPr>
          <p:cNvPr id="17" name="Text Placeholder 2"/>
          <p:cNvSpPr txBox="1">
            <a:spLocks/>
          </p:cNvSpPr>
          <p:nvPr/>
        </p:nvSpPr>
        <p:spPr>
          <a:xfrm>
            <a:off x="457200" y="894098"/>
            <a:ext cx="8534180" cy="4340918"/>
          </a:xfrm>
          <a:prstGeom prst="rect">
            <a:avLst/>
          </a:prstGeom>
        </p:spPr>
        <p:txBody>
          <a:bodyPr>
            <a:normAutofit fontScale="77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b="1" dirty="0" smtClean="0"/>
              <a:t>Parallel MDs (I)</a:t>
            </a:r>
            <a:endParaRPr lang="en-US" b="1" dirty="0" smtClean="0"/>
          </a:p>
          <a:p>
            <a:pPr marL="360000" lvl="1" indent="-360000">
              <a:buFont typeface="Lucida Grande"/>
              <a:buChar char="→"/>
            </a:pPr>
            <a:r>
              <a:rPr lang="en-US" dirty="0"/>
              <a:t>Test of new </a:t>
            </a:r>
            <a:r>
              <a:rPr lang="en-US" dirty="0" smtClean="0"/>
              <a:t>SPS BQM (</a:t>
            </a:r>
            <a:r>
              <a:rPr lang="en-US" dirty="0" smtClean="0"/>
              <a:t>G. </a:t>
            </a:r>
            <a:r>
              <a:rPr lang="en-US" dirty="0" err="1" smtClean="0"/>
              <a:t>Papotti</a:t>
            </a:r>
            <a:r>
              <a:rPr lang="en-US" dirty="0" smtClean="0"/>
              <a:t>) </a:t>
            </a:r>
          </a:p>
          <a:p>
            <a:pPr marL="360000" lvl="1" indent="-360000">
              <a:buFont typeface="Lucida Grande"/>
              <a:buChar char="→"/>
            </a:pPr>
            <a:r>
              <a:rPr lang="en-US" dirty="0" smtClean="0"/>
              <a:t>Longitudinal impedance (E. </a:t>
            </a:r>
            <a:r>
              <a:rPr lang="en-US" dirty="0" err="1" smtClean="0"/>
              <a:t>Shaposhnikova</a:t>
            </a:r>
            <a:r>
              <a:rPr lang="en-US" dirty="0" smtClean="0"/>
              <a:t> et al) </a:t>
            </a:r>
            <a:r>
              <a:rPr lang="en-US" dirty="0">
                <a:sym typeface="Wingdings"/>
              </a:rPr>
              <a:t> single bunch on Q26, scanning longitudinal </a:t>
            </a:r>
            <a:r>
              <a:rPr lang="en-US" dirty="0" err="1">
                <a:sym typeface="Wingdings"/>
              </a:rPr>
              <a:t>emittance</a:t>
            </a:r>
            <a:r>
              <a:rPr lang="en-US" dirty="0">
                <a:sym typeface="Wingdings"/>
              </a:rPr>
              <a:t> in small </a:t>
            </a:r>
            <a:r>
              <a:rPr lang="en-US" dirty="0" smtClean="0">
                <a:sym typeface="Wingdings"/>
              </a:rPr>
              <a:t>steps</a:t>
            </a:r>
            <a:endParaRPr lang="en-US" u="sng" dirty="0" smtClean="0">
              <a:sym typeface="Wingdings"/>
            </a:endParaRPr>
          </a:p>
          <a:p>
            <a:pPr marL="360000" lvl="1" indent="-360000">
              <a:buFont typeface="Lucida Grande"/>
              <a:buChar char="→"/>
            </a:pPr>
            <a:r>
              <a:rPr lang="en-US" dirty="0" smtClean="0">
                <a:sym typeface="Wingdings"/>
              </a:rPr>
              <a:t>Longitudinal space charge </a:t>
            </a:r>
            <a:r>
              <a:rPr lang="en-US" dirty="0"/>
              <a:t>(E. </a:t>
            </a:r>
            <a:r>
              <a:rPr lang="en-US" dirty="0" err="1"/>
              <a:t>Shaposhnikova</a:t>
            </a:r>
            <a:r>
              <a:rPr lang="en-US" dirty="0"/>
              <a:t> et </a:t>
            </a:r>
            <a:r>
              <a:rPr lang="en-US" dirty="0" smtClean="0"/>
              <a:t>al) </a:t>
            </a:r>
            <a:r>
              <a:rPr lang="en-US" dirty="0" smtClean="0">
                <a:sym typeface="Wingdings"/>
              </a:rPr>
              <a:t> need intermediate flat portion </a:t>
            </a:r>
            <a:endParaRPr lang="en-US" u="sng" dirty="0">
              <a:sym typeface="Wingdings"/>
            </a:endParaRPr>
          </a:p>
          <a:p>
            <a:pPr marL="360000" lvl="1" indent="-360000">
              <a:buFont typeface="Lucida Grande"/>
              <a:buChar char="→"/>
            </a:pPr>
            <a:r>
              <a:rPr lang="en-US" dirty="0" smtClean="0">
                <a:sym typeface="Wingdings"/>
              </a:rPr>
              <a:t>Microwave instability </a:t>
            </a:r>
            <a:r>
              <a:rPr lang="en-US" dirty="0"/>
              <a:t>(E. </a:t>
            </a:r>
            <a:r>
              <a:rPr lang="en-US" dirty="0" err="1"/>
              <a:t>Shaposhnikova</a:t>
            </a:r>
            <a:r>
              <a:rPr lang="en-US" dirty="0"/>
              <a:t> et </a:t>
            </a:r>
            <a:r>
              <a:rPr lang="en-US" dirty="0" smtClean="0"/>
              <a:t>al)</a:t>
            </a:r>
            <a:endParaRPr lang="en-US" u="sng" dirty="0">
              <a:sym typeface="Wingdings"/>
            </a:endParaRPr>
          </a:p>
          <a:p>
            <a:pPr marL="360000" lvl="1" indent="-360000">
              <a:buFont typeface="Lucida Grande"/>
              <a:buChar char="→"/>
            </a:pPr>
            <a:r>
              <a:rPr lang="en-US" dirty="0">
                <a:sym typeface="Wingdings"/>
              </a:rPr>
              <a:t>Instability threshold due to the S shape of the injected </a:t>
            </a:r>
            <a:r>
              <a:rPr lang="en-US" dirty="0" smtClean="0">
                <a:sym typeface="Wingdings"/>
              </a:rPr>
              <a:t>bunch </a:t>
            </a:r>
            <a:r>
              <a:rPr lang="en-US" dirty="0"/>
              <a:t>(E. </a:t>
            </a:r>
            <a:r>
              <a:rPr lang="en-US" dirty="0" err="1"/>
              <a:t>Shaposhnikova</a:t>
            </a:r>
            <a:r>
              <a:rPr lang="en-US" dirty="0"/>
              <a:t> et al.</a:t>
            </a:r>
            <a:r>
              <a:rPr lang="en-US" dirty="0" smtClean="0"/>
              <a:t>)</a:t>
            </a:r>
          </a:p>
          <a:p>
            <a:pPr marL="360000" lvl="1" indent="-360000">
              <a:buFont typeface="Lucida Grande"/>
              <a:buChar char="→"/>
            </a:pPr>
            <a:endParaRPr lang="en-US" u="sng" dirty="0">
              <a:sym typeface="Wingdings"/>
            </a:endParaRPr>
          </a:p>
          <a:p>
            <a:pPr marL="360000" lvl="1" indent="-360000">
              <a:buFont typeface="Lucida Grande"/>
              <a:buChar char="→"/>
            </a:pPr>
            <a:r>
              <a:rPr lang="en-US" dirty="0" smtClean="0">
                <a:sym typeface="Wingdings"/>
              </a:rPr>
              <a:t>Transverse feedback systems (W. </a:t>
            </a:r>
            <a:r>
              <a:rPr lang="en-US" dirty="0" err="1" smtClean="0">
                <a:sym typeface="Wingdings"/>
              </a:rPr>
              <a:t>H</a:t>
            </a:r>
            <a:r>
              <a:rPr lang="en-US" dirty="0" err="1" smtClean="0">
                <a:sym typeface="Wingdings"/>
              </a:rPr>
              <a:t>öfle</a:t>
            </a:r>
            <a:r>
              <a:rPr lang="en-US" dirty="0" smtClean="0">
                <a:sym typeface="Wingdings"/>
              </a:rPr>
              <a:t> et al)</a:t>
            </a:r>
            <a:r>
              <a:rPr lang="en-US" dirty="0" smtClean="0">
                <a:sym typeface="Wingdings"/>
              </a:rPr>
              <a:t>:</a:t>
            </a:r>
          </a:p>
          <a:p>
            <a:pPr marL="547452" lvl="2" indent="-360000">
              <a:buFont typeface="Lucida Grande"/>
              <a:buChar char="→"/>
            </a:pPr>
            <a:r>
              <a:rPr lang="en-US" dirty="0" smtClean="0">
                <a:sym typeface="Wingdings"/>
              </a:rPr>
              <a:t>Normal damper  commissioning should be done during first two weeks of set up with beam</a:t>
            </a:r>
          </a:p>
          <a:p>
            <a:pPr marL="547452" lvl="2" indent="-360000">
              <a:buFont typeface="Lucida Grande"/>
              <a:buChar char="→"/>
            </a:pPr>
            <a:r>
              <a:rPr lang="en-US" dirty="0" smtClean="0">
                <a:sym typeface="Wingdings"/>
              </a:rPr>
              <a:t>High bandwidth damper  MDs will take place mainly during the scrubbing run and then later during MDs with 25 ns or doublet beams </a:t>
            </a:r>
          </a:p>
        </p:txBody>
      </p:sp>
      <p:sp>
        <p:nvSpPr>
          <p:cNvPr id="23"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Tree>
    <p:extLst>
      <p:ext uri="{BB962C8B-B14F-4D97-AF65-F5344CB8AC3E}">
        <p14:creationId xmlns:p14="http://schemas.microsoft.com/office/powerpoint/2010/main" val="40365024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15</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3000" b="1" dirty="0" smtClean="0"/>
              <a:t>MD requests: SPS </a:t>
            </a:r>
            <a:endParaRPr lang="en-US" sz="3000" b="1" u="none" dirty="0"/>
          </a:p>
        </p:txBody>
      </p:sp>
      <p:sp>
        <p:nvSpPr>
          <p:cNvPr id="17" name="Text Placeholder 2"/>
          <p:cNvSpPr txBox="1">
            <a:spLocks/>
          </p:cNvSpPr>
          <p:nvPr/>
        </p:nvSpPr>
        <p:spPr>
          <a:xfrm>
            <a:off x="457200" y="894099"/>
            <a:ext cx="8534180" cy="3913304"/>
          </a:xfrm>
          <a:prstGeom prst="rect">
            <a:avLst/>
          </a:prstGeom>
        </p:spPr>
        <p:txBody>
          <a:bodyPr>
            <a:normAutofit fontScale="77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b="1" dirty="0" smtClean="0"/>
              <a:t>Parallel MDs (II)</a:t>
            </a:r>
            <a:endParaRPr lang="en-US" b="1" dirty="0" smtClean="0"/>
          </a:p>
          <a:p>
            <a:pPr marL="360000" lvl="1" indent="-360000">
              <a:buFont typeface="Lucida Grande"/>
              <a:buChar char="→"/>
            </a:pPr>
            <a:r>
              <a:rPr lang="en-US" dirty="0" smtClean="0">
                <a:sym typeface="Wingdings"/>
              </a:rPr>
              <a:t>Transverse impedance measurements </a:t>
            </a:r>
            <a:r>
              <a:rPr lang="en-US" dirty="0">
                <a:sym typeface="Wingdings"/>
              </a:rPr>
              <a:t>(H. </a:t>
            </a:r>
            <a:r>
              <a:rPr lang="en-US" dirty="0" err="1" smtClean="0">
                <a:sym typeface="Wingdings"/>
              </a:rPr>
              <a:t>Bartosik</a:t>
            </a:r>
            <a:r>
              <a:rPr lang="en-US" dirty="0" smtClean="0">
                <a:sym typeface="Wingdings"/>
              </a:rPr>
              <a:t>, N. </a:t>
            </a:r>
            <a:r>
              <a:rPr lang="en-US" dirty="0" err="1" smtClean="0">
                <a:sym typeface="Wingdings"/>
              </a:rPr>
              <a:t>Biancacci</a:t>
            </a:r>
            <a:r>
              <a:rPr lang="en-US" dirty="0" smtClean="0">
                <a:sym typeface="Wingdings"/>
              </a:rPr>
              <a:t>, C. </a:t>
            </a:r>
            <a:r>
              <a:rPr lang="en-US" dirty="0" err="1" smtClean="0">
                <a:sym typeface="Wingdings"/>
              </a:rPr>
              <a:t>Zannini</a:t>
            </a:r>
            <a:r>
              <a:rPr lang="en-US" dirty="0" smtClean="0">
                <a:sym typeface="Wingdings"/>
              </a:rPr>
              <a:t>)</a:t>
            </a:r>
          </a:p>
          <a:p>
            <a:pPr marL="720000" lvl="2" indent="-360000">
              <a:buFont typeface="Wingdings" charset="2"/>
              <a:buChar char="q"/>
            </a:pPr>
            <a:r>
              <a:rPr lang="en-US" dirty="0" smtClean="0">
                <a:sym typeface="Wingdings"/>
              </a:rPr>
              <a:t>Tune shift </a:t>
            </a:r>
            <a:r>
              <a:rPr lang="en-US" dirty="0" err="1" smtClean="0">
                <a:sym typeface="Wingdings"/>
              </a:rPr>
              <a:t>vs</a:t>
            </a:r>
            <a:r>
              <a:rPr lang="en-US" dirty="0" smtClean="0">
                <a:sym typeface="Wingdings"/>
              </a:rPr>
              <a:t> intensity </a:t>
            </a:r>
          </a:p>
          <a:p>
            <a:pPr marL="720000" lvl="2" indent="-360000">
              <a:buFont typeface="Wingdings" charset="2"/>
              <a:buChar char="q"/>
            </a:pPr>
            <a:r>
              <a:rPr lang="en-US" dirty="0" smtClean="0">
                <a:sym typeface="Wingdings"/>
              </a:rPr>
              <a:t>Growth times with chromaticity</a:t>
            </a:r>
          </a:p>
          <a:p>
            <a:pPr marL="720000" lvl="2" indent="-360000">
              <a:buFont typeface="Wingdings" charset="2"/>
              <a:buChar char="q"/>
            </a:pPr>
            <a:r>
              <a:rPr lang="en-US" dirty="0" smtClean="0">
                <a:sym typeface="Wingdings"/>
              </a:rPr>
              <a:t>TMCI thresholds</a:t>
            </a:r>
          </a:p>
          <a:p>
            <a:pPr marL="720000" lvl="2" indent="-360000">
              <a:buFont typeface="Wingdings" charset="2"/>
              <a:buChar char="q"/>
            </a:pPr>
            <a:r>
              <a:rPr lang="en-US" dirty="0" smtClean="0">
                <a:sym typeface="Wingdings"/>
              </a:rPr>
              <a:t>Impedance localization</a:t>
            </a:r>
          </a:p>
          <a:p>
            <a:pPr marL="360000" lvl="1" indent="-360000">
              <a:buFont typeface="Lucida Grande"/>
              <a:buChar char="→"/>
            </a:pPr>
            <a:r>
              <a:rPr lang="en-US" dirty="0" smtClean="0">
                <a:sym typeface="Wingdings"/>
              </a:rPr>
              <a:t>Transverse space charge, explore tune space with ultra-bright beams (H. </a:t>
            </a:r>
            <a:r>
              <a:rPr lang="en-US" dirty="0" err="1" smtClean="0">
                <a:sym typeface="Wingdings"/>
              </a:rPr>
              <a:t>Bartosik</a:t>
            </a:r>
            <a:r>
              <a:rPr lang="en-US" dirty="0" smtClean="0">
                <a:sym typeface="Wingdings"/>
              </a:rPr>
              <a:t>)</a:t>
            </a:r>
          </a:p>
          <a:p>
            <a:pPr marL="360000" lvl="1" indent="-360000">
              <a:buFont typeface="Lucida Grande"/>
              <a:buChar char="→"/>
            </a:pPr>
            <a:endParaRPr lang="en-US" dirty="0" smtClean="0">
              <a:sym typeface="Wingdings"/>
            </a:endParaRPr>
          </a:p>
          <a:p>
            <a:pPr marL="360000" lvl="1" indent="-360000">
              <a:buFont typeface="Lucida Grande"/>
              <a:buChar char="→"/>
            </a:pPr>
            <a:r>
              <a:rPr lang="en-US" dirty="0" smtClean="0"/>
              <a:t>Set up of </a:t>
            </a:r>
            <a:r>
              <a:rPr lang="en-US" dirty="0" err="1" smtClean="0"/>
              <a:t>Ar</a:t>
            </a:r>
            <a:r>
              <a:rPr lang="en-US" dirty="0" smtClean="0"/>
              <a:t> cycle for 2015 (T. </a:t>
            </a:r>
            <a:r>
              <a:rPr lang="en-US" dirty="0" err="1" smtClean="0"/>
              <a:t>Bohl</a:t>
            </a:r>
            <a:r>
              <a:rPr lang="en-US" dirty="0" smtClean="0"/>
              <a:t>, D. </a:t>
            </a:r>
            <a:r>
              <a:rPr lang="en-US" dirty="0" err="1" smtClean="0"/>
              <a:t>Manglunki</a:t>
            </a:r>
            <a:r>
              <a:rPr lang="en-US" dirty="0" smtClean="0"/>
              <a:t>)</a:t>
            </a:r>
          </a:p>
          <a:p>
            <a:pPr marL="360000" lvl="1" indent="-360000">
              <a:buFont typeface="Lucida Grande"/>
              <a:buChar char="→"/>
            </a:pPr>
            <a:r>
              <a:rPr lang="en-US" dirty="0" smtClean="0"/>
              <a:t>AWAKE </a:t>
            </a:r>
            <a:r>
              <a:rPr lang="en-US" dirty="0"/>
              <a:t>synchronization tests (T. </a:t>
            </a:r>
            <a:r>
              <a:rPr lang="en-US" dirty="0" err="1"/>
              <a:t>Bohl</a:t>
            </a:r>
            <a:r>
              <a:rPr lang="en-US" dirty="0"/>
              <a:t>) </a:t>
            </a:r>
            <a:r>
              <a:rPr lang="en-US" dirty="0">
                <a:sym typeface="Wingdings"/>
              </a:rPr>
              <a:t> initially without </a:t>
            </a:r>
            <a:r>
              <a:rPr lang="en-US" dirty="0" smtClean="0">
                <a:sym typeface="Wingdings"/>
              </a:rPr>
              <a:t>beam</a:t>
            </a:r>
          </a:p>
          <a:p>
            <a:pPr marL="360000" lvl="1" indent="-360000">
              <a:buFont typeface="Lucida Grande"/>
              <a:buChar char="→"/>
            </a:pPr>
            <a:r>
              <a:rPr lang="en-US" dirty="0" err="1" smtClean="0"/>
              <a:t>Emittance</a:t>
            </a:r>
            <a:r>
              <a:rPr lang="en-US" dirty="0" smtClean="0"/>
              <a:t> preservation across injection chain (G. </a:t>
            </a:r>
            <a:r>
              <a:rPr lang="en-US" dirty="0" err="1" smtClean="0"/>
              <a:t>Sterbini</a:t>
            </a:r>
            <a:r>
              <a:rPr lang="en-US" dirty="0" smtClean="0"/>
              <a:t>, A. Guerrero)</a:t>
            </a:r>
            <a:endParaRPr lang="en-US" dirty="0" smtClean="0"/>
          </a:p>
        </p:txBody>
      </p:sp>
      <p:sp>
        <p:nvSpPr>
          <p:cNvPr id="23"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Tree>
    <p:extLst>
      <p:ext uri="{BB962C8B-B14F-4D97-AF65-F5344CB8AC3E}">
        <p14:creationId xmlns:p14="http://schemas.microsoft.com/office/powerpoint/2010/main" val="20105344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16</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3000" b="1" dirty="0" smtClean="0"/>
              <a:t>MD requests: SPS </a:t>
            </a:r>
            <a:endParaRPr lang="en-US" sz="3000" b="1" u="none" dirty="0"/>
          </a:p>
        </p:txBody>
      </p:sp>
      <p:sp>
        <p:nvSpPr>
          <p:cNvPr id="17" name="Text Placeholder 2"/>
          <p:cNvSpPr txBox="1">
            <a:spLocks/>
          </p:cNvSpPr>
          <p:nvPr/>
        </p:nvSpPr>
        <p:spPr>
          <a:xfrm>
            <a:off x="457200" y="894099"/>
            <a:ext cx="8534180" cy="3913304"/>
          </a:xfrm>
          <a:prstGeom prst="rect">
            <a:avLst/>
          </a:prstGeom>
        </p:spPr>
        <p:txBody>
          <a:bodyPr>
            <a:normAutofit fontScale="77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b="1" dirty="0" smtClean="0"/>
              <a:t>Parallel MDs (II)</a:t>
            </a:r>
            <a:endParaRPr lang="en-US" b="1" dirty="0" smtClean="0"/>
          </a:p>
          <a:p>
            <a:pPr marL="360000" lvl="1" indent="-360000">
              <a:buFont typeface="Lucida Grande"/>
              <a:buChar char="→"/>
            </a:pPr>
            <a:r>
              <a:rPr lang="en-US" dirty="0" smtClean="0">
                <a:sym typeface="Wingdings"/>
              </a:rPr>
              <a:t>Transverse impedance measurements </a:t>
            </a:r>
            <a:r>
              <a:rPr lang="en-US" dirty="0">
                <a:sym typeface="Wingdings"/>
              </a:rPr>
              <a:t>(H. </a:t>
            </a:r>
            <a:r>
              <a:rPr lang="en-US" dirty="0" err="1" smtClean="0">
                <a:sym typeface="Wingdings"/>
              </a:rPr>
              <a:t>Bartosik</a:t>
            </a:r>
            <a:r>
              <a:rPr lang="en-US" dirty="0" smtClean="0">
                <a:sym typeface="Wingdings"/>
              </a:rPr>
              <a:t>, N. </a:t>
            </a:r>
            <a:r>
              <a:rPr lang="en-US" dirty="0" err="1" smtClean="0">
                <a:sym typeface="Wingdings"/>
              </a:rPr>
              <a:t>Biancacci</a:t>
            </a:r>
            <a:r>
              <a:rPr lang="en-US" dirty="0" smtClean="0">
                <a:sym typeface="Wingdings"/>
              </a:rPr>
              <a:t>, C. </a:t>
            </a:r>
            <a:r>
              <a:rPr lang="en-US" dirty="0" err="1" smtClean="0">
                <a:sym typeface="Wingdings"/>
              </a:rPr>
              <a:t>Zannini</a:t>
            </a:r>
            <a:r>
              <a:rPr lang="en-US" dirty="0" smtClean="0">
                <a:sym typeface="Wingdings"/>
              </a:rPr>
              <a:t>)</a:t>
            </a:r>
          </a:p>
          <a:p>
            <a:pPr marL="720000" lvl="2" indent="-360000">
              <a:buFont typeface="Wingdings" charset="2"/>
              <a:buChar char="q"/>
            </a:pPr>
            <a:r>
              <a:rPr lang="en-US" dirty="0" smtClean="0">
                <a:sym typeface="Wingdings"/>
              </a:rPr>
              <a:t>Tune shift </a:t>
            </a:r>
            <a:r>
              <a:rPr lang="en-US" dirty="0" err="1" smtClean="0">
                <a:sym typeface="Wingdings"/>
              </a:rPr>
              <a:t>vs</a:t>
            </a:r>
            <a:r>
              <a:rPr lang="en-US" dirty="0" smtClean="0">
                <a:sym typeface="Wingdings"/>
              </a:rPr>
              <a:t> intensity </a:t>
            </a:r>
          </a:p>
          <a:p>
            <a:pPr marL="720000" lvl="2" indent="-360000">
              <a:buFont typeface="Wingdings" charset="2"/>
              <a:buChar char="q"/>
            </a:pPr>
            <a:r>
              <a:rPr lang="en-US" dirty="0" smtClean="0">
                <a:sym typeface="Wingdings"/>
              </a:rPr>
              <a:t>Growth times with chromaticity</a:t>
            </a:r>
          </a:p>
          <a:p>
            <a:pPr marL="720000" lvl="2" indent="-360000">
              <a:buFont typeface="Wingdings" charset="2"/>
              <a:buChar char="q"/>
            </a:pPr>
            <a:r>
              <a:rPr lang="en-US" dirty="0" smtClean="0">
                <a:sym typeface="Wingdings"/>
              </a:rPr>
              <a:t>TMCI thresholds</a:t>
            </a:r>
          </a:p>
          <a:p>
            <a:pPr marL="720000" lvl="2" indent="-360000">
              <a:buFont typeface="Wingdings" charset="2"/>
              <a:buChar char="q"/>
            </a:pPr>
            <a:r>
              <a:rPr lang="en-US" dirty="0" smtClean="0">
                <a:sym typeface="Wingdings"/>
              </a:rPr>
              <a:t>Impedance localization</a:t>
            </a:r>
          </a:p>
          <a:p>
            <a:pPr marL="360000" lvl="1" indent="-360000">
              <a:buFont typeface="Lucida Grande"/>
              <a:buChar char="→"/>
            </a:pPr>
            <a:r>
              <a:rPr lang="en-US" dirty="0" smtClean="0">
                <a:sym typeface="Wingdings"/>
              </a:rPr>
              <a:t>Transverse space charge, explore tune space with ultra-bright beams (H. </a:t>
            </a:r>
            <a:r>
              <a:rPr lang="en-US" dirty="0" err="1" smtClean="0">
                <a:sym typeface="Wingdings"/>
              </a:rPr>
              <a:t>Bartosik</a:t>
            </a:r>
            <a:r>
              <a:rPr lang="en-US" dirty="0" smtClean="0">
                <a:sym typeface="Wingdings"/>
              </a:rPr>
              <a:t>)</a:t>
            </a:r>
          </a:p>
          <a:p>
            <a:pPr marL="360000" lvl="1" indent="-360000">
              <a:buFont typeface="Lucida Grande"/>
              <a:buChar char="→"/>
            </a:pPr>
            <a:endParaRPr lang="en-US" dirty="0" smtClean="0">
              <a:sym typeface="Wingdings"/>
            </a:endParaRPr>
          </a:p>
          <a:p>
            <a:pPr marL="360000" lvl="1" indent="-360000">
              <a:buFont typeface="Lucida Grande"/>
              <a:buChar char="→"/>
            </a:pPr>
            <a:r>
              <a:rPr lang="en-US" dirty="0" smtClean="0"/>
              <a:t>Set up of </a:t>
            </a:r>
            <a:r>
              <a:rPr lang="en-US" dirty="0" err="1" smtClean="0"/>
              <a:t>Ar</a:t>
            </a:r>
            <a:r>
              <a:rPr lang="en-US" dirty="0" smtClean="0"/>
              <a:t> cycle for 2015 (T. </a:t>
            </a:r>
            <a:r>
              <a:rPr lang="en-US" dirty="0" err="1" smtClean="0"/>
              <a:t>Bohl</a:t>
            </a:r>
            <a:r>
              <a:rPr lang="en-US" dirty="0" smtClean="0"/>
              <a:t>, D. </a:t>
            </a:r>
            <a:r>
              <a:rPr lang="en-US" dirty="0" err="1" smtClean="0"/>
              <a:t>Manglunki</a:t>
            </a:r>
            <a:r>
              <a:rPr lang="en-US" dirty="0" smtClean="0"/>
              <a:t>)</a:t>
            </a:r>
          </a:p>
          <a:p>
            <a:pPr marL="360000" lvl="1" indent="-360000">
              <a:buFont typeface="Lucida Grande"/>
              <a:buChar char="→"/>
            </a:pPr>
            <a:r>
              <a:rPr lang="en-US" dirty="0" smtClean="0"/>
              <a:t>AWAKE </a:t>
            </a:r>
            <a:r>
              <a:rPr lang="en-US" dirty="0"/>
              <a:t>synchronization tests (T. </a:t>
            </a:r>
            <a:r>
              <a:rPr lang="en-US" dirty="0" err="1"/>
              <a:t>Bohl</a:t>
            </a:r>
            <a:r>
              <a:rPr lang="en-US" dirty="0"/>
              <a:t>) </a:t>
            </a:r>
            <a:r>
              <a:rPr lang="en-US" dirty="0">
                <a:sym typeface="Wingdings"/>
              </a:rPr>
              <a:t> initially without </a:t>
            </a:r>
            <a:r>
              <a:rPr lang="en-US" dirty="0" smtClean="0">
                <a:sym typeface="Wingdings"/>
              </a:rPr>
              <a:t>beam</a:t>
            </a:r>
          </a:p>
          <a:p>
            <a:pPr marL="360000" lvl="1" indent="-360000">
              <a:buFont typeface="Lucida Grande"/>
              <a:buChar char="→"/>
            </a:pPr>
            <a:r>
              <a:rPr lang="en-US" dirty="0" err="1" smtClean="0"/>
              <a:t>Emittance</a:t>
            </a:r>
            <a:r>
              <a:rPr lang="en-US" dirty="0" smtClean="0"/>
              <a:t> preservation across injection chain (G. </a:t>
            </a:r>
            <a:r>
              <a:rPr lang="en-US" dirty="0" err="1" smtClean="0"/>
              <a:t>Sterbini</a:t>
            </a:r>
            <a:r>
              <a:rPr lang="en-US" dirty="0" smtClean="0"/>
              <a:t>, A. Guerrero)</a:t>
            </a:r>
            <a:endParaRPr lang="en-US" dirty="0" smtClean="0"/>
          </a:p>
        </p:txBody>
      </p:sp>
      <p:sp>
        <p:nvSpPr>
          <p:cNvPr id="23"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
        <p:nvSpPr>
          <p:cNvPr id="6" name="TextBox 5"/>
          <p:cNvSpPr txBox="1"/>
          <p:nvPr/>
        </p:nvSpPr>
        <p:spPr>
          <a:xfrm>
            <a:off x="3719153" y="4998457"/>
            <a:ext cx="5139754" cy="923330"/>
          </a:xfrm>
          <a:prstGeom prst="rect">
            <a:avLst/>
          </a:prstGeom>
          <a:solidFill>
            <a:srgbClr val="FFFFFF"/>
          </a:solidFill>
          <a:ln>
            <a:solidFill>
              <a:srgbClr val="004078"/>
            </a:solidFill>
          </a:ln>
        </p:spPr>
        <p:txBody>
          <a:bodyPr wrap="square" rtlCol="0">
            <a:spAutoFit/>
          </a:bodyPr>
          <a:lstStyle/>
          <a:p>
            <a:r>
              <a:rPr lang="en-US" b="1" dirty="0" smtClean="0"/>
              <a:t>Requested MD time amounts to about 8 weeks (4 days per week – excluding Wednesdays) out of the 9 available weeks</a:t>
            </a:r>
            <a:endParaRPr lang="en-US" b="1" dirty="0"/>
          </a:p>
        </p:txBody>
      </p:sp>
    </p:spTree>
    <p:extLst>
      <p:ext uri="{BB962C8B-B14F-4D97-AF65-F5344CB8AC3E}">
        <p14:creationId xmlns:p14="http://schemas.microsoft.com/office/powerpoint/2010/main" val="40993823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17</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3000" b="1" dirty="0" smtClean="0"/>
              <a:t>MD requests: SPS </a:t>
            </a:r>
            <a:endParaRPr lang="en-US" sz="3000" b="1" u="none" dirty="0"/>
          </a:p>
        </p:txBody>
      </p:sp>
      <p:sp>
        <p:nvSpPr>
          <p:cNvPr id="17" name="Text Placeholder 2"/>
          <p:cNvSpPr txBox="1">
            <a:spLocks/>
          </p:cNvSpPr>
          <p:nvPr/>
        </p:nvSpPr>
        <p:spPr>
          <a:xfrm>
            <a:off x="457200" y="894098"/>
            <a:ext cx="8534180" cy="4366834"/>
          </a:xfrm>
          <a:prstGeom prst="rect">
            <a:avLst/>
          </a:prstGeom>
        </p:spPr>
        <p:txBody>
          <a:bodyPr>
            <a:normAutofit fontScale="77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b="1" dirty="0" smtClean="0"/>
              <a:t>Dedicated MDs</a:t>
            </a:r>
            <a:endParaRPr lang="en-US" b="1" dirty="0" smtClean="0"/>
          </a:p>
          <a:p>
            <a:pPr marL="360000" lvl="1" indent="-360000">
              <a:buFont typeface="Lucida Grande"/>
              <a:buChar char="→"/>
            </a:pPr>
            <a:r>
              <a:rPr lang="en-US" dirty="0" smtClean="0">
                <a:sym typeface="Wingdings"/>
              </a:rPr>
              <a:t>Optimization of both </a:t>
            </a:r>
            <a:r>
              <a:rPr lang="en-US" dirty="0">
                <a:sym typeface="Wingdings"/>
              </a:rPr>
              <a:t>50 ns (1.7e11 ppb) and 25 ns (1.2e11 ppb) </a:t>
            </a:r>
            <a:r>
              <a:rPr lang="en-US" dirty="0" smtClean="0">
                <a:sym typeface="Wingdings"/>
              </a:rPr>
              <a:t>beams and recovery of </a:t>
            </a:r>
            <a:r>
              <a:rPr lang="en-US" dirty="0">
                <a:sym typeface="Wingdings"/>
              </a:rPr>
              <a:t>2012 </a:t>
            </a:r>
            <a:r>
              <a:rPr lang="en-US" dirty="0" smtClean="0">
                <a:sym typeface="Wingdings"/>
              </a:rPr>
              <a:t>performances </a:t>
            </a:r>
            <a:r>
              <a:rPr lang="en-US" dirty="0"/>
              <a:t>(LIU-SPS)</a:t>
            </a:r>
            <a:endParaRPr lang="en-US" u="sng" dirty="0">
              <a:sym typeface="Wingdings"/>
            </a:endParaRPr>
          </a:p>
          <a:p>
            <a:pPr marL="360000" lvl="1" indent="-360000">
              <a:buFont typeface="Lucida Grande"/>
              <a:buChar char="→"/>
            </a:pPr>
            <a:r>
              <a:rPr lang="en-US" dirty="0">
                <a:sym typeface="Wingdings"/>
              </a:rPr>
              <a:t>Recover doublet </a:t>
            </a:r>
            <a:r>
              <a:rPr lang="en-US" dirty="0" smtClean="0">
                <a:sym typeface="Wingdings"/>
              </a:rPr>
              <a:t>beam production </a:t>
            </a:r>
            <a:r>
              <a:rPr lang="en-US" dirty="0">
                <a:sym typeface="Wingdings"/>
              </a:rPr>
              <a:t>and </a:t>
            </a:r>
            <a:r>
              <a:rPr lang="en-US" dirty="0" smtClean="0">
                <a:sym typeface="Wingdings"/>
              </a:rPr>
              <a:t>set up of acceleration </a:t>
            </a:r>
            <a:r>
              <a:rPr lang="en-US" dirty="0">
                <a:sym typeface="Wingdings"/>
              </a:rPr>
              <a:t>to 450 </a:t>
            </a:r>
            <a:r>
              <a:rPr lang="en-US" dirty="0" err="1">
                <a:sym typeface="Wingdings"/>
              </a:rPr>
              <a:t>GeV</a:t>
            </a:r>
            <a:r>
              <a:rPr lang="en-US" dirty="0">
                <a:sym typeface="Wingdings"/>
              </a:rPr>
              <a:t> </a:t>
            </a:r>
            <a:r>
              <a:rPr lang="en-US" dirty="0"/>
              <a:t>(H. </a:t>
            </a:r>
            <a:r>
              <a:rPr lang="en-US" dirty="0" err="1"/>
              <a:t>Bartosik</a:t>
            </a:r>
            <a:r>
              <a:rPr lang="en-US" dirty="0"/>
              <a:t>, G. </a:t>
            </a:r>
            <a:r>
              <a:rPr lang="en-US" dirty="0" err="1"/>
              <a:t>Iadarola</a:t>
            </a:r>
            <a:r>
              <a:rPr lang="en-US" dirty="0"/>
              <a:t>, et </a:t>
            </a:r>
            <a:r>
              <a:rPr lang="en-US" dirty="0" smtClean="0"/>
              <a:t>al)</a:t>
            </a:r>
          </a:p>
          <a:p>
            <a:pPr marL="720000" lvl="2" indent="-360000">
              <a:buFont typeface="Wingdings" charset="2"/>
              <a:buChar char="q"/>
            </a:pPr>
            <a:r>
              <a:rPr lang="en-US" dirty="0" smtClean="0"/>
              <a:t>Requires new magnetic cycle with slow ramp</a:t>
            </a:r>
          </a:p>
          <a:p>
            <a:pPr marL="360000" lvl="1" indent="-360000">
              <a:buFont typeface="Lucida Grande"/>
              <a:buChar char="→"/>
            </a:pPr>
            <a:r>
              <a:rPr lang="en-US" dirty="0" smtClean="0"/>
              <a:t>800 MHz commissioning with beam (</a:t>
            </a:r>
            <a:r>
              <a:rPr lang="en-US" dirty="0" smtClean="0"/>
              <a:t>E. </a:t>
            </a:r>
            <a:r>
              <a:rPr lang="en-US" dirty="0" err="1" smtClean="0"/>
              <a:t>Shaposhnikova</a:t>
            </a:r>
            <a:r>
              <a:rPr lang="en-US" dirty="0" smtClean="0"/>
              <a:t> et al)</a:t>
            </a:r>
          </a:p>
          <a:p>
            <a:pPr marL="720000" lvl="2" indent="-360000">
              <a:buFont typeface="Wingdings" charset="2"/>
              <a:buChar char="q"/>
            </a:pPr>
            <a:r>
              <a:rPr lang="en-US" dirty="0" smtClean="0"/>
              <a:t>1 session at beginning of run, 2 after performance recovery</a:t>
            </a:r>
            <a:r>
              <a:rPr lang="en-US" dirty="0" smtClean="0"/>
              <a:t> </a:t>
            </a:r>
          </a:p>
          <a:p>
            <a:pPr marL="360000" lvl="1" indent="-360000">
              <a:buFont typeface="Lucida Grande"/>
              <a:buChar char="→"/>
            </a:pPr>
            <a:r>
              <a:rPr lang="en-US" dirty="0" smtClean="0"/>
              <a:t>Coupled bunch instability (E. </a:t>
            </a:r>
            <a:r>
              <a:rPr lang="en-US" dirty="0" err="1" smtClean="0"/>
              <a:t>Shaposhnikova</a:t>
            </a:r>
            <a:r>
              <a:rPr lang="en-US" dirty="0" smtClean="0"/>
              <a:t> et al) </a:t>
            </a:r>
            <a:r>
              <a:rPr lang="en-US" dirty="0" smtClean="0">
                <a:sym typeface="Wingdings"/>
              </a:rPr>
              <a:t> studies with different </a:t>
            </a:r>
            <a:r>
              <a:rPr lang="en-US" dirty="0">
                <a:sym typeface="Wingdings"/>
              </a:rPr>
              <a:t>n</a:t>
            </a:r>
            <a:r>
              <a:rPr lang="en-US" dirty="0" smtClean="0">
                <a:sym typeface="Wingdings"/>
              </a:rPr>
              <a:t>umbers of bunches and </a:t>
            </a:r>
            <a:r>
              <a:rPr lang="en-US" dirty="0">
                <a:sym typeface="Wingdings"/>
              </a:rPr>
              <a:t>scanning </a:t>
            </a:r>
            <a:r>
              <a:rPr lang="en-US" dirty="0" smtClean="0">
                <a:sym typeface="Wingdings"/>
              </a:rPr>
              <a:t>bunch intensity</a:t>
            </a:r>
            <a:endParaRPr lang="en-US" u="sng" dirty="0" smtClean="0">
              <a:sym typeface="Wingdings"/>
            </a:endParaRPr>
          </a:p>
          <a:p>
            <a:pPr marL="360000" lvl="1" indent="-360000">
              <a:buFont typeface="Lucida Grande"/>
              <a:buChar char="→"/>
            </a:pPr>
            <a:r>
              <a:rPr lang="en-US" dirty="0" smtClean="0">
                <a:sym typeface="Wingdings"/>
              </a:rPr>
              <a:t>Test of 8b + 4e scheme </a:t>
            </a:r>
            <a:r>
              <a:rPr lang="en-US" dirty="0" smtClean="0"/>
              <a:t>(LIU-SPS)</a:t>
            </a:r>
            <a:endParaRPr lang="en-US" dirty="0" smtClean="0">
              <a:sym typeface="Wingdings"/>
            </a:endParaRPr>
          </a:p>
          <a:p>
            <a:pPr marL="360000" lvl="1" indent="-360000">
              <a:buFont typeface="Lucida Grande"/>
              <a:buChar char="→"/>
            </a:pPr>
            <a:r>
              <a:rPr lang="en-US" dirty="0" smtClean="0">
                <a:sym typeface="Wingdings"/>
              </a:rPr>
              <a:t>Test </a:t>
            </a:r>
            <a:r>
              <a:rPr lang="en-US" dirty="0">
                <a:sym typeface="Wingdings"/>
              </a:rPr>
              <a:t>controls for the </a:t>
            </a:r>
            <a:r>
              <a:rPr lang="en-US" dirty="0" smtClean="0">
                <a:sym typeface="Wingdings"/>
              </a:rPr>
              <a:t>collimation alignment </a:t>
            </a:r>
            <a:r>
              <a:rPr lang="en-US" dirty="0">
                <a:sym typeface="Wingdings"/>
              </a:rPr>
              <a:t>with in-jaw BPMs </a:t>
            </a:r>
            <a:r>
              <a:rPr lang="en-US" dirty="0" smtClean="0">
                <a:sym typeface="Wingdings"/>
              </a:rPr>
              <a:t>(collimation team)</a:t>
            </a:r>
          </a:p>
          <a:p>
            <a:pPr marL="360000" lvl="1" indent="-360000">
              <a:buFont typeface="Lucida Grande"/>
              <a:buChar char="→"/>
            </a:pPr>
            <a:r>
              <a:rPr lang="en-US" dirty="0" smtClean="0"/>
              <a:t>Qualification of sponge materials on UA9 goniometer (UA9 team)</a:t>
            </a:r>
            <a:endParaRPr lang="en-US" dirty="0" smtClean="0">
              <a:sym typeface="Wingdings"/>
            </a:endParaRPr>
          </a:p>
          <a:p>
            <a:pPr marL="360000" lvl="1" indent="-360000">
              <a:buFont typeface="Lucida Grande"/>
              <a:buChar char="→"/>
            </a:pPr>
            <a:r>
              <a:rPr lang="en-US" dirty="0" err="1" smtClean="0"/>
              <a:t>Emittance</a:t>
            </a:r>
            <a:r>
              <a:rPr lang="en-US" dirty="0" smtClean="0"/>
              <a:t> growth for crab cavity tests (R. </a:t>
            </a:r>
            <a:r>
              <a:rPr lang="en-US" dirty="0" err="1" smtClean="0"/>
              <a:t>Calaga</a:t>
            </a:r>
            <a:r>
              <a:rPr lang="en-US" dirty="0" smtClean="0"/>
              <a:t>)</a:t>
            </a:r>
            <a:endParaRPr lang="en-US" dirty="0" smtClean="0"/>
          </a:p>
        </p:txBody>
      </p:sp>
      <p:sp>
        <p:nvSpPr>
          <p:cNvPr id="23"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Tree>
    <p:extLst>
      <p:ext uri="{BB962C8B-B14F-4D97-AF65-F5344CB8AC3E}">
        <p14:creationId xmlns:p14="http://schemas.microsoft.com/office/powerpoint/2010/main" val="2676101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18</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3000" b="1" dirty="0" smtClean="0"/>
              <a:t>MD requests: SPS </a:t>
            </a:r>
            <a:endParaRPr lang="en-US" sz="3000" b="1" u="none" dirty="0"/>
          </a:p>
        </p:txBody>
      </p:sp>
      <p:sp>
        <p:nvSpPr>
          <p:cNvPr id="17" name="Text Placeholder 2"/>
          <p:cNvSpPr txBox="1">
            <a:spLocks/>
          </p:cNvSpPr>
          <p:nvPr/>
        </p:nvSpPr>
        <p:spPr>
          <a:xfrm>
            <a:off x="457200" y="894098"/>
            <a:ext cx="8534180" cy="4366834"/>
          </a:xfrm>
          <a:prstGeom prst="rect">
            <a:avLst/>
          </a:prstGeom>
        </p:spPr>
        <p:txBody>
          <a:bodyPr>
            <a:normAutofit fontScale="77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b="1" dirty="0" smtClean="0"/>
              <a:t>Dedicated MDs</a:t>
            </a:r>
            <a:endParaRPr lang="en-US" b="1" dirty="0" smtClean="0"/>
          </a:p>
          <a:p>
            <a:pPr marL="360000" lvl="1" indent="-360000">
              <a:buFont typeface="Lucida Grande"/>
              <a:buChar char="→"/>
            </a:pPr>
            <a:r>
              <a:rPr lang="en-US" dirty="0" smtClean="0">
                <a:sym typeface="Wingdings"/>
              </a:rPr>
              <a:t>Optimization of both </a:t>
            </a:r>
            <a:r>
              <a:rPr lang="en-US" dirty="0">
                <a:sym typeface="Wingdings"/>
              </a:rPr>
              <a:t>50 ns (1.7e11 ppb) and 25 ns (1.2e11 ppb) </a:t>
            </a:r>
            <a:r>
              <a:rPr lang="en-US" dirty="0" smtClean="0">
                <a:sym typeface="Wingdings"/>
              </a:rPr>
              <a:t>beams and recovery of </a:t>
            </a:r>
            <a:r>
              <a:rPr lang="en-US" dirty="0">
                <a:sym typeface="Wingdings"/>
              </a:rPr>
              <a:t>2012 </a:t>
            </a:r>
            <a:r>
              <a:rPr lang="en-US" dirty="0" smtClean="0">
                <a:sym typeface="Wingdings"/>
              </a:rPr>
              <a:t>performances </a:t>
            </a:r>
            <a:r>
              <a:rPr lang="en-US" dirty="0"/>
              <a:t>(LIU-SPS)</a:t>
            </a:r>
            <a:endParaRPr lang="en-US" u="sng" dirty="0">
              <a:sym typeface="Wingdings"/>
            </a:endParaRPr>
          </a:p>
          <a:p>
            <a:pPr marL="360000" lvl="1" indent="-360000">
              <a:buFont typeface="Lucida Grande"/>
              <a:buChar char="→"/>
            </a:pPr>
            <a:r>
              <a:rPr lang="en-US" dirty="0">
                <a:sym typeface="Wingdings"/>
              </a:rPr>
              <a:t>Recover doublet </a:t>
            </a:r>
            <a:r>
              <a:rPr lang="en-US" dirty="0" smtClean="0">
                <a:sym typeface="Wingdings"/>
              </a:rPr>
              <a:t>beam production </a:t>
            </a:r>
            <a:r>
              <a:rPr lang="en-US" dirty="0">
                <a:sym typeface="Wingdings"/>
              </a:rPr>
              <a:t>and </a:t>
            </a:r>
            <a:r>
              <a:rPr lang="en-US" dirty="0" smtClean="0">
                <a:sym typeface="Wingdings"/>
              </a:rPr>
              <a:t>set up of acceleration </a:t>
            </a:r>
            <a:r>
              <a:rPr lang="en-US" dirty="0">
                <a:sym typeface="Wingdings"/>
              </a:rPr>
              <a:t>to 450 </a:t>
            </a:r>
            <a:r>
              <a:rPr lang="en-US" dirty="0" err="1">
                <a:sym typeface="Wingdings"/>
              </a:rPr>
              <a:t>GeV</a:t>
            </a:r>
            <a:r>
              <a:rPr lang="en-US" dirty="0">
                <a:sym typeface="Wingdings"/>
              </a:rPr>
              <a:t> </a:t>
            </a:r>
            <a:r>
              <a:rPr lang="en-US" dirty="0"/>
              <a:t>(H. </a:t>
            </a:r>
            <a:r>
              <a:rPr lang="en-US" dirty="0" err="1"/>
              <a:t>Bartosik</a:t>
            </a:r>
            <a:r>
              <a:rPr lang="en-US" dirty="0"/>
              <a:t>, G. </a:t>
            </a:r>
            <a:r>
              <a:rPr lang="en-US" dirty="0" err="1"/>
              <a:t>Iadarola</a:t>
            </a:r>
            <a:r>
              <a:rPr lang="en-US" dirty="0"/>
              <a:t>, et </a:t>
            </a:r>
            <a:r>
              <a:rPr lang="en-US" dirty="0" smtClean="0"/>
              <a:t>al)</a:t>
            </a:r>
          </a:p>
          <a:p>
            <a:pPr marL="720000" lvl="2" indent="-360000">
              <a:buFont typeface="Wingdings" charset="2"/>
              <a:buChar char="q"/>
            </a:pPr>
            <a:r>
              <a:rPr lang="en-US" dirty="0" smtClean="0"/>
              <a:t>Requires new magnetic cycle with slow ramp</a:t>
            </a:r>
          </a:p>
          <a:p>
            <a:pPr marL="360000" lvl="1" indent="-360000">
              <a:buFont typeface="Lucida Grande"/>
              <a:buChar char="→"/>
            </a:pPr>
            <a:r>
              <a:rPr lang="en-US" dirty="0" smtClean="0"/>
              <a:t>800 MHz commissioning with beam (</a:t>
            </a:r>
            <a:r>
              <a:rPr lang="en-US" dirty="0" smtClean="0"/>
              <a:t>E. </a:t>
            </a:r>
            <a:r>
              <a:rPr lang="en-US" dirty="0" err="1" smtClean="0"/>
              <a:t>Shaposhnikova</a:t>
            </a:r>
            <a:r>
              <a:rPr lang="en-US" dirty="0" smtClean="0"/>
              <a:t> et al)</a:t>
            </a:r>
          </a:p>
          <a:p>
            <a:pPr marL="720000" lvl="2" indent="-360000">
              <a:buFont typeface="Wingdings" charset="2"/>
              <a:buChar char="q"/>
            </a:pPr>
            <a:r>
              <a:rPr lang="en-US" dirty="0" smtClean="0"/>
              <a:t>1 session at beginning of run, 2 after performance recovery</a:t>
            </a:r>
            <a:r>
              <a:rPr lang="en-US" dirty="0" smtClean="0"/>
              <a:t> </a:t>
            </a:r>
          </a:p>
          <a:p>
            <a:pPr marL="360000" lvl="1" indent="-360000">
              <a:buFont typeface="Lucida Grande"/>
              <a:buChar char="→"/>
            </a:pPr>
            <a:r>
              <a:rPr lang="en-US" dirty="0" smtClean="0"/>
              <a:t>Coupled bunch instability (E. </a:t>
            </a:r>
            <a:r>
              <a:rPr lang="en-US" dirty="0" err="1" smtClean="0"/>
              <a:t>Shaposhnikova</a:t>
            </a:r>
            <a:r>
              <a:rPr lang="en-US" dirty="0" smtClean="0"/>
              <a:t> et al) </a:t>
            </a:r>
            <a:r>
              <a:rPr lang="en-US" dirty="0" smtClean="0">
                <a:sym typeface="Wingdings"/>
              </a:rPr>
              <a:t> studies with different </a:t>
            </a:r>
            <a:r>
              <a:rPr lang="en-US" dirty="0">
                <a:sym typeface="Wingdings"/>
              </a:rPr>
              <a:t>n</a:t>
            </a:r>
            <a:r>
              <a:rPr lang="en-US" dirty="0" smtClean="0">
                <a:sym typeface="Wingdings"/>
              </a:rPr>
              <a:t>umbers of bunches and </a:t>
            </a:r>
            <a:r>
              <a:rPr lang="en-US" dirty="0">
                <a:sym typeface="Wingdings"/>
              </a:rPr>
              <a:t>scanning </a:t>
            </a:r>
            <a:r>
              <a:rPr lang="en-US" dirty="0" smtClean="0">
                <a:sym typeface="Wingdings"/>
              </a:rPr>
              <a:t>bunch intensity</a:t>
            </a:r>
            <a:endParaRPr lang="en-US" u="sng" dirty="0" smtClean="0">
              <a:sym typeface="Wingdings"/>
            </a:endParaRPr>
          </a:p>
          <a:p>
            <a:pPr marL="360000" lvl="1" indent="-360000">
              <a:buFont typeface="Lucida Grande"/>
              <a:buChar char="→"/>
            </a:pPr>
            <a:r>
              <a:rPr lang="en-US" dirty="0" smtClean="0">
                <a:sym typeface="Wingdings"/>
              </a:rPr>
              <a:t>Test of 8b + 4e scheme </a:t>
            </a:r>
            <a:r>
              <a:rPr lang="en-US" dirty="0" smtClean="0"/>
              <a:t>(LIU-SPS)</a:t>
            </a:r>
            <a:endParaRPr lang="en-US" dirty="0" smtClean="0">
              <a:sym typeface="Wingdings"/>
            </a:endParaRPr>
          </a:p>
          <a:p>
            <a:pPr marL="360000" lvl="1" indent="-360000">
              <a:buFont typeface="Lucida Grande"/>
              <a:buChar char="→"/>
            </a:pPr>
            <a:r>
              <a:rPr lang="en-US" dirty="0" smtClean="0">
                <a:sym typeface="Wingdings"/>
              </a:rPr>
              <a:t>Test </a:t>
            </a:r>
            <a:r>
              <a:rPr lang="en-US" dirty="0">
                <a:sym typeface="Wingdings"/>
              </a:rPr>
              <a:t>controls for the </a:t>
            </a:r>
            <a:r>
              <a:rPr lang="en-US" dirty="0" smtClean="0">
                <a:sym typeface="Wingdings"/>
              </a:rPr>
              <a:t>collimation alignment </a:t>
            </a:r>
            <a:r>
              <a:rPr lang="en-US" dirty="0">
                <a:sym typeface="Wingdings"/>
              </a:rPr>
              <a:t>with in-jaw BPMs </a:t>
            </a:r>
            <a:r>
              <a:rPr lang="en-US" dirty="0" smtClean="0">
                <a:sym typeface="Wingdings"/>
              </a:rPr>
              <a:t>(collimation team)</a:t>
            </a:r>
          </a:p>
          <a:p>
            <a:pPr marL="360000" lvl="1" indent="-360000">
              <a:buFont typeface="Lucida Grande"/>
              <a:buChar char="→"/>
            </a:pPr>
            <a:r>
              <a:rPr lang="en-US" dirty="0" smtClean="0"/>
              <a:t>Qualification of sponge materials on UA9 goniometer (UA9 team)</a:t>
            </a:r>
            <a:endParaRPr lang="en-US" dirty="0" smtClean="0">
              <a:sym typeface="Wingdings"/>
            </a:endParaRPr>
          </a:p>
          <a:p>
            <a:pPr marL="360000" lvl="1" indent="-360000">
              <a:buFont typeface="Lucida Grande"/>
              <a:buChar char="→"/>
            </a:pPr>
            <a:r>
              <a:rPr lang="en-US" dirty="0" err="1" smtClean="0"/>
              <a:t>Emittance</a:t>
            </a:r>
            <a:r>
              <a:rPr lang="en-US" dirty="0" smtClean="0"/>
              <a:t> growth for crab cavity tests (R. </a:t>
            </a:r>
            <a:r>
              <a:rPr lang="en-US" dirty="0" err="1" smtClean="0"/>
              <a:t>Calaga</a:t>
            </a:r>
            <a:r>
              <a:rPr lang="en-US" dirty="0" smtClean="0"/>
              <a:t>)</a:t>
            </a:r>
            <a:endParaRPr lang="en-US" dirty="0" smtClean="0"/>
          </a:p>
        </p:txBody>
      </p:sp>
      <p:sp>
        <p:nvSpPr>
          <p:cNvPr id="23"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
        <p:nvSpPr>
          <p:cNvPr id="6" name="TextBox 5"/>
          <p:cNvSpPr txBox="1"/>
          <p:nvPr/>
        </p:nvSpPr>
        <p:spPr>
          <a:xfrm>
            <a:off x="744000" y="4749442"/>
            <a:ext cx="7823425" cy="1477328"/>
          </a:xfrm>
          <a:prstGeom prst="rect">
            <a:avLst/>
          </a:prstGeom>
          <a:solidFill>
            <a:srgbClr val="FFFFFF"/>
          </a:solidFill>
          <a:ln>
            <a:solidFill>
              <a:srgbClr val="004078"/>
            </a:solidFill>
          </a:ln>
        </p:spPr>
        <p:txBody>
          <a:bodyPr wrap="square" rtlCol="0">
            <a:spAutoFit/>
          </a:bodyPr>
          <a:lstStyle/>
          <a:p>
            <a:pPr marL="285750" indent="-285750">
              <a:buFont typeface="Arial"/>
              <a:buChar char="•"/>
            </a:pPr>
            <a:r>
              <a:rPr lang="en-US" b="1" dirty="0" smtClean="0"/>
              <a:t>Requested MD time amounts to about 160h out of the presently available 80h (8 x 10h blocks)</a:t>
            </a:r>
          </a:p>
          <a:p>
            <a:pPr marL="285750" indent="-285750">
              <a:buFont typeface="Arial"/>
              <a:buChar char="•"/>
            </a:pPr>
            <a:r>
              <a:rPr lang="en-US" b="1" dirty="0" smtClean="0"/>
              <a:t>Calculated MD time does not include set up of the coasting cycles, which in previous years took at least one shift per cycle</a:t>
            </a:r>
          </a:p>
          <a:p>
            <a:pPr marL="285750" indent="-285750">
              <a:buFont typeface="Arial"/>
              <a:buChar char="•"/>
            </a:pPr>
            <a:r>
              <a:rPr lang="en-US" b="1" dirty="0" smtClean="0"/>
              <a:t>Here prioritization and MD efficiency will be crucial</a:t>
            </a:r>
            <a:endParaRPr lang="en-US" b="1" dirty="0"/>
          </a:p>
        </p:txBody>
      </p:sp>
    </p:spTree>
    <p:extLst>
      <p:ext uri="{BB962C8B-B14F-4D97-AF65-F5344CB8AC3E}">
        <p14:creationId xmlns:p14="http://schemas.microsoft.com/office/powerpoint/2010/main" val="40986171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19</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3000" b="1" dirty="0" smtClean="0"/>
              <a:t>MD requests: Ion chain </a:t>
            </a:r>
            <a:endParaRPr lang="en-US" sz="3000" b="1" u="none" dirty="0"/>
          </a:p>
        </p:txBody>
      </p:sp>
      <p:sp>
        <p:nvSpPr>
          <p:cNvPr id="17" name="Text Placeholder 2"/>
          <p:cNvSpPr txBox="1">
            <a:spLocks/>
          </p:cNvSpPr>
          <p:nvPr/>
        </p:nvSpPr>
        <p:spPr>
          <a:xfrm>
            <a:off x="457200" y="1017132"/>
            <a:ext cx="8534180" cy="2922088"/>
          </a:xfrm>
          <a:prstGeom prst="rect">
            <a:avLst/>
          </a:prstGeom>
        </p:spPr>
        <p:txBody>
          <a:bodyPr>
            <a:normAutofit fontScale="77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b="1" dirty="0" smtClean="0"/>
              <a:t>MDs in the different machines</a:t>
            </a:r>
            <a:endParaRPr lang="en-US" b="1" dirty="0" smtClean="0"/>
          </a:p>
          <a:p>
            <a:pPr marL="360000" lvl="1" indent="-360000">
              <a:buFont typeface="Lucida Grande"/>
              <a:buChar char="→"/>
            </a:pPr>
            <a:r>
              <a:rPr lang="en-US" dirty="0" smtClean="0">
                <a:sym typeface="Wingdings"/>
              </a:rPr>
              <a:t>Dedicated MDs in Linac3 will </a:t>
            </a:r>
            <a:r>
              <a:rPr lang="en-US" dirty="0">
                <a:sym typeface="Wingdings"/>
              </a:rPr>
              <a:t>take place half a day per week from July to December </a:t>
            </a:r>
            <a:r>
              <a:rPr lang="en-US" dirty="0" smtClean="0">
                <a:sym typeface="Wingdings"/>
              </a:rPr>
              <a:t>2014 (D. </a:t>
            </a:r>
            <a:r>
              <a:rPr lang="en-US" dirty="0" err="1" smtClean="0">
                <a:sym typeface="Wingdings"/>
              </a:rPr>
              <a:t>K</a:t>
            </a:r>
            <a:r>
              <a:rPr lang="en-US" dirty="0" err="1" smtClean="0">
                <a:sym typeface="Wingdings"/>
              </a:rPr>
              <a:t>üchler</a:t>
            </a:r>
            <a:r>
              <a:rPr lang="en-US" dirty="0" smtClean="0">
                <a:sym typeface="Wingdings"/>
              </a:rPr>
              <a:t>)</a:t>
            </a:r>
            <a:endParaRPr lang="en-US" dirty="0" smtClean="0">
              <a:sym typeface="Wingdings"/>
            </a:endParaRPr>
          </a:p>
          <a:p>
            <a:pPr marL="727200" lvl="2" indent="-360000">
              <a:buFont typeface="Wingdings" charset="2"/>
              <a:buChar char="q"/>
            </a:pPr>
            <a:r>
              <a:rPr lang="en-US" dirty="0" smtClean="0">
                <a:sym typeface="Wingdings"/>
              </a:rPr>
              <a:t>Slot can change from week to week (excluded Monday mornings) and is agreed upon in the weekly LEIR supervisor meetings</a:t>
            </a:r>
            <a:endParaRPr lang="en-US" dirty="0">
              <a:sym typeface="Wingdings"/>
            </a:endParaRPr>
          </a:p>
          <a:p>
            <a:pPr marL="360000" lvl="1" indent="-360000">
              <a:buFont typeface="Lucida Grande"/>
              <a:buChar char="→"/>
            </a:pPr>
            <a:r>
              <a:rPr lang="en-US" dirty="0" smtClean="0"/>
              <a:t>MDs in LEIR do not need detailed coordination, because there is usually enough space in the </a:t>
            </a:r>
            <a:r>
              <a:rPr lang="en-US" dirty="0" err="1" smtClean="0"/>
              <a:t>supercycle</a:t>
            </a:r>
            <a:r>
              <a:rPr lang="en-US" dirty="0" smtClean="0"/>
              <a:t> (PS is the only user)</a:t>
            </a:r>
          </a:p>
          <a:p>
            <a:pPr marL="360000" lvl="1" indent="-360000">
              <a:buFont typeface="Lucida Grande"/>
              <a:buChar char="→"/>
            </a:pPr>
            <a:r>
              <a:rPr lang="en-US" dirty="0" smtClean="0">
                <a:sym typeface="Wingdings"/>
              </a:rPr>
              <a:t>No request for PS MDs with ions </a:t>
            </a:r>
            <a:r>
              <a:rPr lang="en-US" dirty="0">
                <a:sym typeface="Wingdings"/>
              </a:rPr>
              <a:t>so far </a:t>
            </a:r>
            <a:endParaRPr lang="en-US" dirty="0" smtClean="0">
              <a:sym typeface="Wingdings"/>
            </a:endParaRPr>
          </a:p>
          <a:p>
            <a:pPr marL="360000" lvl="1" indent="-360000">
              <a:buFont typeface="Lucida Grande"/>
              <a:buChar char="→"/>
            </a:pPr>
            <a:r>
              <a:rPr lang="en-US" dirty="0" smtClean="0">
                <a:sym typeface="Wingdings"/>
              </a:rPr>
              <a:t>SPS requests are mainly </a:t>
            </a:r>
            <a:r>
              <a:rPr lang="en-US" dirty="0" err="1" smtClean="0">
                <a:sym typeface="Wingdings"/>
              </a:rPr>
              <a:t>Ar</a:t>
            </a:r>
            <a:r>
              <a:rPr lang="en-US" dirty="0" smtClean="0">
                <a:sym typeface="Wingdings"/>
              </a:rPr>
              <a:t> cycle set up and for the moment included in parallel MD program (as traditionally was in the past)</a:t>
            </a:r>
            <a:endParaRPr lang="en-US" dirty="0">
              <a:sym typeface="Wingdings"/>
            </a:endParaRPr>
          </a:p>
          <a:p>
            <a:pPr marL="648000" lvl="1" indent="0">
              <a:buNone/>
            </a:pPr>
            <a:endParaRPr lang="en-US" b="1" dirty="0"/>
          </a:p>
          <a:p>
            <a:pPr lvl="2"/>
            <a:endParaRPr lang="en-US" dirty="0" smtClean="0"/>
          </a:p>
        </p:txBody>
      </p:sp>
      <p:sp>
        <p:nvSpPr>
          <p:cNvPr id="23"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Tree>
    <p:extLst>
      <p:ext uri="{BB962C8B-B14F-4D97-AF65-F5344CB8AC3E}">
        <p14:creationId xmlns:p14="http://schemas.microsoft.com/office/powerpoint/2010/main" val="21085773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93700" y="927100"/>
            <a:ext cx="8258970" cy="5039183"/>
          </a:xfrm>
          <a:prstGeom prst="rect">
            <a:avLst/>
          </a:prstGeom>
        </p:spPr>
      </p:pic>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2</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2400" b="1" dirty="0" smtClean="0"/>
              <a:t>Machine start up and beginning of the MDs </a:t>
            </a:r>
            <a:endParaRPr lang="en-US" sz="2400" b="1" u="none" dirty="0"/>
          </a:p>
        </p:txBody>
      </p:sp>
      <p:grpSp>
        <p:nvGrpSpPr>
          <p:cNvPr id="2" name="Group 1"/>
          <p:cNvGrpSpPr/>
          <p:nvPr/>
        </p:nvGrpSpPr>
        <p:grpSpPr>
          <a:xfrm>
            <a:off x="5466512" y="787400"/>
            <a:ext cx="2806611" cy="2827870"/>
            <a:chOff x="5364912" y="787400"/>
            <a:chExt cx="2806611" cy="2827870"/>
          </a:xfrm>
        </p:grpSpPr>
        <p:sp>
          <p:nvSpPr>
            <p:cNvPr id="9" name="Rounded Rectangle 8"/>
            <p:cNvSpPr/>
            <p:nvPr/>
          </p:nvSpPr>
          <p:spPr>
            <a:xfrm>
              <a:off x="5364912" y="1127341"/>
              <a:ext cx="971904" cy="2487929"/>
            </a:xfrm>
            <a:prstGeom prst="roundRect">
              <a:avLst/>
            </a:prstGeom>
            <a:noFill/>
            <a:ln w="57150" cmpd="sng">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7199619" y="1127341"/>
              <a:ext cx="971904" cy="2487929"/>
            </a:xfrm>
            <a:prstGeom prst="roundRect">
              <a:avLst/>
            </a:prstGeom>
            <a:noFill/>
            <a:ln w="57150" cmpd="sng">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520416" y="787400"/>
              <a:ext cx="699771" cy="369332"/>
            </a:xfrm>
            <a:prstGeom prst="rect">
              <a:avLst/>
            </a:prstGeom>
            <a:noFill/>
          </p:spPr>
          <p:txBody>
            <a:bodyPr wrap="square" rtlCol="0">
              <a:spAutoFit/>
            </a:bodyPr>
            <a:lstStyle/>
            <a:p>
              <a:r>
                <a:rPr lang="en-US" b="1" dirty="0" smtClean="0">
                  <a:solidFill>
                    <a:schemeClr val="tx2">
                      <a:lumMod val="75000"/>
                    </a:schemeClr>
                  </a:solidFill>
                </a:rPr>
                <a:t>PSB</a:t>
              </a:r>
              <a:endParaRPr lang="en-US" b="1" dirty="0">
                <a:solidFill>
                  <a:schemeClr val="tx2">
                    <a:lumMod val="75000"/>
                  </a:schemeClr>
                </a:solidFill>
              </a:endParaRPr>
            </a:p>
          </p:txBody>
        </p:sp>
        <p:sp>
          <p:nvSpPr>
            <p:cNvPr id="12" name="TextBox 11"/>
            <p:cNvSpPr txBox="1"/>
            <p:nvPr/>
          </p:nvSpPr>
          <p:spPr>
            <a:xfrm>
              <a:off x="7432879" y="787400"/>
              <a:ext cx="699771" cy="369332"/>
            </a:xfrm>
            <a:prstGeom prst="rect">
              <a:avLst/>
            </a:prstGeom>
            <a:noFill/>
          </p:spPr>
          <p:txBody>
            <a:bodyPr wrap="square" rtlCol="0">
              <a:spAutoFit/>
            </a:bodyPr>
            <a:lstStyle/>
            <a:p>
              <a:r>
                <a:rPr lang="en-US" b="1" dirty="0" smtClean="0">
                  <a:solidFill>
                    <a:schemeClr val="tx2">
                      <a:lumMod val="75000"/>
                    </a:schemeClr>
                  </a:solidFill>
                </a:rPr>
                <a:t>PS</a:t>
              </a:r>
              <a:endParaRPr lang="en-US" b="1" dirty="0">
                <a:solidFill>
                  <a:schemeClr val="tx2">
                    <a:lumMod val="75000"/>
                  </a:schemeClr>
                </a:solidFill>
              </a:endParaRPr>
            </a:p>
          </p:txBody>
        </p:sp>
      </p:grpSp>
      <p:grpSp>
        <p:nvGrpSpPr>
          <p:cNvPr id="15" name="Group 14"/>
          <p:cNvGrpSpPr/>
          <p:nvPr/>
        </p:nvGrpSpPr>
        <p:grpSpPr>
          <a:xfrm>
            <a:off x="6499103" y="3300729"/>
            <a:ext cx="971904" cy="2827870"/>
            <a:chOff x="6499103" y="3300729"/>
            <a:chExt cx="971904" cy="2827870"/>
          </a:xfrm>
        </p:grpSpPr>
        <p:sp>
          <p:nvSpPr>
            <p:cNvPr id="13" name="Rounded Rectangle 12"/>
            <p:cNvSpPr/>
            <p:nvPr/>
          </p:nvSpPr>
          <p:spPr>
            <a:xfrm>
              <a:off x="6499103" y="3640670"/>
              <a:ext cx="971904" cy="2487929"/>
            </a:xfrm>
            <a:prstGeom prst="roundRect">
              <a:avLst/>
            </a:prstGeom>
            <a:noFill/>
            <a:ln w="57150" cmpd="sng">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654607" y="3300729"/>
              <a:ext cx="699771" cy="369332"/>
            </a:xfrm>
            <a:prstGeom prst="rect">
              <a:avLst/>
            </a:prstGeom>
            <a:noFill/>
          </p:spPr>
          <p:txBody>
            <a:bodyPr wrap="square" rtlCol="0">
              <a:spAutoFit/>
            </a:bodyPr>
            <a:lstStyle/>
            <a:p>
              <a:r>
                <a:rPr lang="en-US" b="1" dirty="0" smtClean="0">
                  <a:solidFill>
                    <a:schemeClr val="tx2">
                      <a:lumMod val="75000"/>
                    </a:schemeClr>
                  </a:solidFill>
                </a:rPr>
                <a:t>SPS</a:t>
              </a:r>
              <a:endParaRPr lang="en-US" b="1" dirty="0">
                <a:solidFill>
                  <a:schemeClr val="tx2">
                    <a:lumMod val="75000"/>
                  </a:schemeClr>
                </a:solidFill>
              </a:endParaRPr>
            </a:p>
          </p:txBody>
        </p:sp>
      </p:grpSp>
      <p:sp>
        <p:nvSpPr>
          <p:cNvPr id="16"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Tree>
    <p:extLst>
      <p:ext uri="{BB962C8B-B14F-4D97-AF65-F5344CB8AC3E}">
        <p14:creationId xmlns:p14="http://schemas.microsoft.com/office/powerpoint/2010/main" val="2289373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20</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3000" b="1" dirty="0" smtClean="0"/>
              <a:t>Summary</a:t>
            </a:r>
            <a:endParaRPr lang="en-US" sz="3000" b="1" u="none" dirty="0"/>
          </a:p>
        </p:txBody>
      </p:sp>
      <p:sp>
        <p:nvSpPr>
          <p:cNvPr id="17" name="Text Placeholder 2"/>
          <p:cNvSpPr txBox="1">
            <a:spLocks/>
          </p:cNvSpPr>
          <p:nvPr/>
        </p:nvSpPr>
        <p:spPr>
          <a:xfrm>
            <a:off x="457200" y="1017133"/>
            <a:ext cx="8534180" cy="4253367"/>
          </a:xfrm>
          <a:prstGeom prst="rect">
            <a:avLst/>
          </a:prstGeom>
        </p:spPr>
        <p:txBody>
          <a:bodyPr>
            <a:normAutofit fontScale="77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b="1" dirty="0" smtClean="0"/>
              <a:t>Injector MDs in 2014: key dates</a:t>
            </a:r>
            <a:endParaRPr lang="en-US" b="1" dirty="0" smtClean="0"/>
          </a:p>
          <a:p>
            <a:pPr marL="1008000" lvl="1" indent="-360000">
              <a:buFont typeface="Lucida Grande"/>
              <a:buChar char="→"/>
            </a:pPr>
            <a:r>
              <a:rPr lang="en-US" dirty="0" smtClean="0"/>
              <a:t>Foreseen </a:t>
            </a:r>
            <a:r>
              <a:rPr lang="en-US" dirty="0" smtClean="0"/>
              <a:t>start is on Week 26 (PSB) and Week 29 (PS)</a:t>
            </a:r>
          </a:p>
          <a:p>
            <a:pPr marL="1368000" lvl="2" indent="-360000">
              <a:buFont typeface="Wingdings" charset="2"/>
              <a:buChar char="q"/>
            </a:pPr>
            <a:r>
              <a:rPr lang="en-US" dirty="0" smtClean="0"/>
              <a:t>As </a:t>
            </a:r>
            <a:r>
              <a:rPr lang="en-US" dirty="0"/>
              <a:t>from June 20th, 2014, weekly meeting with PSB and PS MD users will </a:t>
            </a:r>
            <a:r>
              <a:rPr lang="en-US" dirty="0" smtClean="0"/>
              <a:t>take place on </a:t>
            </a:r>
            <a:r>
              <a:rPr lang="en-US" dirty="0"/>
              <a:t>Fridays in the </a:t>
            </a:r>
            <a:r>
              <a:rPr lang="en-US" dirty="0" err="1"/>
              <a:t>Glassbox</a:t>
            </a:r>
            <a:r>
              <a:rPr lang="en-US" dirty="0"/>
              <a:t> from 11:00 to 12:00 for MD </a:t>
            </a:r>
            <a:r>
              <a:rPr lang="en-US" dirty="0" smtClean="0"/>
              <a:t>scheduling</a:t>
            </a:r>
          </a:p>
          <a:p>
            <a:pPr marL="1008000" lvl="1" indent="-360000">
              <a:buFont typeface="Lucida Grande"/>
              <a:buChar char="→"/>
            </a:pPr>
            <a:r>
              <a:rPr lang="en-US" dirty="0" smtClean="0"/>
              <a:t>SPS MDs will start in Week 42 after the scrubbing run (Weeks 39 and 40).</a:t>
            </a:r>
          </a:p>
          <a:p>
            <a:pPr marL="1008000" lvl="1" indent="-360000">
              <a:buFont typeface="Lucida Grande"/>
              <a:buChar char="→"/>
            </a:pPr>
            <a:endParaRPr lang="en-US" b="1" dirty="0"/>
          </a:p>
          <a:p>
            <a:r>
              <a:rPr lang="en-US" b="1" dirty="0" smtClean="0"/>
              <a:t>Requests</a:t>
            </a:r>
            <a:endParaRPr lang="en-US" b="1" dirty="0" smtClean="0"/>
          </a:p>
          <a:p>
            <a:pPr marL="1008000" lvl="1" indent="-360000">
              <a:buFont typeface="Lucida Grande"/>
              <a:buChar char="→"/>
            </a:pPr>
            <a:r>
              <a:rPr lang="en-US" dirty="0" smtClean="0"/>
              <a:t>A large number of </a:t>
            </a:r>
            <a:r>
              <a:rPr lang="en-US" dirty="0" smtClean="0"/>
              <a:t>requests received fo</a:t>
            </a:r>
            <a:r>
              <a:rPr lang="en-US" dirty="0" smtClean="0"/>
              <a:t>r the different machines</a:t>
            </a:r>
            <a:endParaRPr lang="en-US" dirty="0" smtClean="0"/>
          </a:p>
          <a:p>
            <a:pPr marL="1404000" lvl="2" indent="-360000">
              <a:buFont typeface="Wingdings" charset="2"/>
              <a:buChar char="q"/>
            </a:pPr>
            <a:r>
              <a:rPr lang="en-US" dirty="0" smtClean="0"/>
              <a:t>PSB, PS </a:t>
            </a:r>
            <a:r>
              <a:rPr lang="en-US" dirty="0" smtClean="0">
                <a:sym typeface="Wingdings"/>
              </a:rPr>
              <a:t> Available MD time should be compatible with requests, but need to make good use of MD time</a:t>
            </a:r>
            <a:endParaRPr lang="en-US" dirty="0" smtClean="0"/>
          </a:p>
          <a:p>
            <a:pPr marL="1404000" lvl="2" indent="-360000">
              <a:buFont typeface="Wingdings" charset="2"/>
              <a:buChar char="q"/>
            </a:pPr>
            <a:r>
              <a:rPr lang="en-US" dirty="0" smtClean="0"/>
              <a:t>SPS </a:t>
            </a:r>
            <a:r>
              <a:rPr lang="en-US" dirty="0" smtClean="0">
                <a:sym typeface="Wingdings"/>
              </a:rPr>
              <a:t> Parallel MD time should be compatible with requests, but dedicated MD time is far below the requested time. </a:t>
            </a:r>
            <a:endParaRPr lang="en-US" dirty="0" smtClean="0"/>
          </a:p>
          <a:p>
            <a:pPr lvl="2"/>
            <a:endParaRPr lang="en-US" dirty="0" smtClean="0"/>
          </a:p>
        </p:txBody>
      </p:sp>
      <p:sp>
        <p:nvSpPr>
          <p:cNvPr id="23"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Tree>
    <p:extLst>
      <p:ext uri="{BB962C8B-B14F-4D97-AF65-F5344CB8AC3E}">
        <p14:creationId xmlns:p14="http://schemas.microsoft.com/office/powerpoint/2010/main" val="1347971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393700" y="927100"/>
            <a:ext cx="8258970" cy="5039183"/>
          </a:xfrm>
          <a:prstGeom prst="rect">
            <a:avLst/>
          </a:prstGeom>
        </p:spPr>
      </p:pic>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3</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2400" b="1" dirty="0" smtClean="0"/>
              <a:t>Machine start up and beginning of the MDs </a:t>
            </a:r>
            <a:endParaRPr lang="en-US" sz="2400" b="1" u="none" dirty="0"/>
          </a:p>
        </p:txBody>
      </p:sp>
      <p:cxnSp>
        <p:nvCxnSpPr>
          <p:cNvPr id="13" name="Straight Arrow Connector 12"/>
          <p:cNvCxnSpPr/>
          <p:nvPr/>
        </p:nvCxnSpPr>
        <p:spPr>
          <a:xfrm flipH="1">
            <a:off x="8432800" y="762000"/>
            <a:ext cx="289354" cy="838200"/>
          </a:xfrm>
          <a:prstGeom prst="straightConnector1">
            <a:avLst/>
          </a:prstGeom>
          <a:ln>
            <a:solidFill>
              <a:srgbClr val="004078"/>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399432" y="115669"/>
            <a:ext cx="1580964" cy="646331"/>
          </a:xfrm>
          <a:prstGeom prst="rect">
            <a:avLst/>
          </a:prstGeom>
          <a:noFill/>
          <a:ln w="38100" cmpd="sng">
            <a:solidFill>
              <a:srgbClr val="004078"/>
            </a:solidFill>
          </a:ln>
        </p:spPr>
        <p:txBody>
          <a:bodyPr wrap="square" rtlCol="0">
            <a:spAutoFit/>
          </a:bodyPr>
          <a:lstStyle/>
          <a:p>
            <a:r>
              <a:rPr lang="en-US" dirty="0" smtClean="0"/>
              <a:t>Start of MDs @PSB</a:t>
            </a:r>
            <a:endParaRPr lang="en-US" dirty="0"/>
          </a:p>
        </p:txBody>
      </p:sp>
      <p:cxnSp>
        <p:nvCxnSpPr>
          <p:cNvPr id="17" name="Straight Arrow Connector 16"/>
          <p:cNvCxnSpPr/>
          <p:nvPr/>
        </p:nvCxnSpPr>
        <p:spPr>
          <a:xfrm>
            <a:off x="2190024" y="3169601"/>
            <a:ext cx="342243" cy="987325"/>
          </a:xfrm>
          <a:prstGeom prst="straightConnector1">
            <a:avLst/>
          </a:prstGeom>
          <a:ln>
            <a:solidFill>
              <a:srgbClr val="004078"/>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746323" y="2523270"/>
            <a:ext cx="1580964" cy="646331"/>
          </a:xfrm>
          <a:prstGeom prst="rect">
            <a:avLst/>
          </a:prstGeom>
          <a:solidFill>
            <a:srgbClr val="FFFFFF"/>
          </a:solidFill>
          <a:ln w="38100" cmpd="sng">
            <a:solidFill>
              <a:srgbClr val="004078"/>
            </a:solidFill>
          </a:ln>
        </p:spPr>
        <p:txBody>
          <a:bodyPr wrap="square" rtlCol="0">
            <a:spAutoFit/>
          </a:bodyPr>
          <a:lstStyle/>
          <a:p>
            <a:r>
              <a:rPr lang="en-US" dirty="0" smtClean="0"/>
              <a:t>Start of MDs @PS</a:t>
            </a:r>
            <a:endParaRPr lang="en-US" dirty="0"/>
          </a:p>
        </p:txBody>
      </p:sp>
      <p:sp>
        <p:nvSpPr>
          <p:cNvPr id="24"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grpSp>
        <p:nvGrpSpPr>
          <p:cNvPr id="25" name="Group 24"/>
          <p:cNvGrpSpPr/>
          <p:nvPr/>
        </p:nvGrpSpPr>
        <p:grpSpPr>
          <a:xfrm>
            <a:off x="2060538" y="4690781"/>
            <a:ext cx="6592132" cy="1155504"/>
            <a:chOff x="1879116" y="4628034"/>
            <a:chExt cx="6592132" cy="1155504"/>
          </a:xfrm>
        </p:grpSpPr>
        <p:sp>
          <p:nvSpPr>
            <p:cNvPr id="26" name="Rounded Rectangle 25"/>
            <p:cNvSpPr/>
            <p:nvPr/>
          </p:nvSpPr>
          <p:spPr>
            <a:xfrm>
              <a:off x="1879116" y="4628034"/>
              <a:ext cx="6592132" cy="440572"/>
            </a:xfrm>
            <a:prstGeom prst="roundRect">
              <a:avLst/>
            </a:prstGeom>
            <a:noFill/>
            <a:ln w="57150" cmpd="sng">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820996" y="5137207"/>
              <a:ext cx="2586729" cy="646331"/>
            </a:xfrm>
            <a:prstGeom prst="rect">
              <a:avLst/>
            </a:prstGeom>
            <a:solidFill>
              <a:srgbClr val="FFFFFF"/>
            </a:solidFill>
            <a:ln w="38100" cmpd="sng">
              <a:solidFill>
                <a:srgbClr val="004078"/>
              </a:solidFill>
            </a:ln>
          </p:spPr>
          <p:txBody>
            <a:bodyPr wrap="square" rtlCol="0">
              <a:spAutoFit/>
            </a:bodyPr>
            <a:lstStyle/>
            <a:p>
              <a:r>
                <a:rPr lang="en-US" dirty="0"/>
                <a:t>7</a:t>
              </a:r>
              <a:r>
                <a:rPr lang="en-US" dirty="0" smtClean="0"/>
                <a:t>0h dedicated MD time @PSB &amp; PS</a:t>
              </a:r>
              <a:endParaRPr lang="en-US" dirty="0"/>
            </a:p>
          </p:txBody>
        </p:sp>
      </p:grpSp>
    </p:spTree>
    <p:extLst>
      <p:ext uri="{BB962C8B-B14F-4D97-AF65-F5344CB8AC3E}">
        <p14:creationId xmlns:p14="http://schemas.microsoft.com/office/powerpoint/2010/main" val="2180087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4</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2400" b="1" dirty="0" smtClean="0"/>
              <a:t>Machine start up and beginning of the MDs </a:t>
            </a:r>
            <a:endParaRPr lang="en-US" sz="2400" b="1" u="none" dirty="0"/>
          </a:p>
        </p:txBody>
      </p:sp>
      <p:pic>
        <p:nvPicPr>
          <p:cNvPr id="2" name="Picture 1"/>
          <p:cNvPicPr>
            <a:picLocks noChangeAspect="1"/>
          </p:cNvPicPr>
          <p:nvPr/>
        </p:nvPicPr>
        <p:blipFill>
          <a:blip r:embed="rId2"/>
          <a:stretch>
            <a:fillRect/>
          </a:stretch>
        </p:blipFill>
        <p:spPr>
          <a:xfrm>
            <a:off x="355600" y="889001"/>
            <a:ext cx="8176175" cy="5075996"/>
          </a:xfrm>
          <a:prstGeom prst="rect">
            <a:avLst/>
          </a:prstGeom>
        </p:spPr>
      </p:pic>
      <p:cxnSp>
        <p:nvCxnSpPr>
          <p:cNvPr id="13" name="Straight Arrow Connector 12"/>
          <p:cNvCxnSpPr>
            <a:stCxn id="14" idx="1"/>
          </p:cNvCxnSpPr>
          <p:nvPr/>
        </p:nvCxnSpPr>
        <p:spPr>
          <a:xfrm flipH="1">
            <a:off x="2527301" y="3914405"/>
            <a:ext cx="994670" cy="213095"/>
          </a:xfrm>
          <a:prstGeom prst="straightConnector1">
            <a:avLst/>
          </a:prstGeom>
          <a:ln w="28575" cmpd="sng">
            <a:solidFill>
              <a:srgbClr val="004078"/>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521971" y="3591239"/>
            <a:ext cx="1580964" cy="646331"/>
          </a:xfrm>
          <a:prstGeom prst="rect">
            <a:avLst/>
          </a:prstGeom>
          <a:solidFill>
            <a:srgbClr val="FFFFFF"/>
          </a:solidFill>
          <a:ln w="38100" cmpd="sng">
            <a:solidFill>
              <a:srgbClr val="004078"/>
            </a:solidFill>
          </a:ln>
        </p:spPr>
        <p:txBody>
          <a:bodyPr wrap="square" rtlCol="0">
            <a:spAutoFit/>
          </a:bodyPr>
          <a:lstStyle/>
          <a:p>
            <a:r>
              <a:rPr lang="en-US" dirty="0" smtClean="0"/>
              <a:t>Start of MDs @SPS</a:t>
            </a:r>
            <a:endParaRPr lang="en-US" dirty="0"/>
          </a:p>
        </p:txBody>
      </p:sp>
      <p:sp>
        <p:nvSpPr>
          <p:cNvPr id="12" name="Rounded Rectangle 11"/>
          <p:cNvSpPr/>
          <p:nvPr/>
        </p:nvSpPr>
        <p:spPr>
          <a:xfrm>
            <a:off x="7727112" y="1127341"/>
            <a:ext cx="971904" cy="2487929"/>
          </a:xfrm>
          <a:prstGeom prst="roundRect">
            <a:avLst/>
          </a:prstGeom>
          <a:noFill/>
          <a:ln w="57150" cmpd="sng">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355600" y="3615270"/>
            <a:ext cx="1371116" cy="2487929"/>
          </a:xfrm>
          <a:prstGeom prst="roundRect">
            <a:avLst/>
          </a:prstGeom>
          <a:noFill/>
          <a:ln w="57150" cmpd="sng">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19402440">
            <a:off x="7468700" y="2287535"/>
            <a:ext cx="1484153" cy="338554"/>
          </a:xfrm>
          <a:prstGeom prst="rect">
            <a:avLst/>
          </a:prstGeom>
          <a:solidFill>
            <a:srgbClr val="FFFFFF"/>
          </a:solidFill>
          <a:ln w="38100" cmpd="sng">
            <a:solidFill>
              <a:srgbClr val="004078"/>
            </a:solidFill>
          </a:ln>
        </p:spPr>
        <p:txBody>
          <a:bodyPr wrap="square" rtlCol="0">
            <a:spAutoFit/>
          </a:bodyPr>
          <a:lstStyle/>
          <a:p>
            <a:pPr algn="ctr"/>
            <a:r>
              <a:rPr lang="en-US" sz="1600" dirty="0" smtClean="0"/>
              <a:t>Scrubbing run</a:t>
            </a:r>
            <a:endParaRPr lang="en-US" sz="1600" dirty="0"/>
          </a:p>
        </p:txBody>
      </p:sp>
      <p:sp>
        <p:nvSpPr>
          <p:cNvPr id="19" name="TextBox 18"/>
          <p:cNvSpPr txBox="1"/>
          <p:nvPr/>
        </p:nvSpPr>
        <p:spPr>
          <a:xfrm rot="19402440">
            <a:off x="288100" y="4827535"/>
            <a:ext cx="1484153" cy="338554"/>
          </a:xfrm>
          <a:prstGeom prst="rect">
            <a:avLst/>
          </a:prstGeom>
          <a:solidFill>
            <a:srgbClr val="FFFFFF"/>
          </a:solidFill>
          <a:ln w="38100" cmpd="sng">
            <a:solidFill>
              <a:srgbClr val="004078"/>
            </a:solidFill>
          </a:ln>
        </p:spPr>
        <p:txBody>
          <a:bodyPr wrap="square" rtlCol="0">
            <a:spAutoFit/>
          </a:bodyPr>
          <a:lstStyle/>
          <a:p>
            <a:pPr algn="ctr"/>
            <a:r>
              <a:rPr lang="en-US" sz="1600" dirty="0" smtClean="0"/>
              <a:t>Scrubbing run</a:t>
            </a:r>
            <a:endParaRPr lang="en-US" sz="1600" dirty="0"/>
          </a:p>
        </p:txBody>
      </p:sp>
      <p:grpSp>
        <p:nvGrpSpPr>
          <p:cNvPr id="9" name="Group 8"/>
          <p:cNvGrpSpPr/>
          <p:nvPr/>
        </p:nvGrpSpPr>
        <p:grpSpPr>
          <a:xfrm>
            <a:off x="2073396" y="4469045"/>
            <a:ext cx="5338994" cy="1418157"/>
            <a:chOff x="2073396" y="4469045"/>
            <a:chExt cx="5338994" cy="1418157"/>
          </a:xfrm>
        </p:grpSpPr>
        <p:sp>
          <p:nvSpPr>
            <p:cNvPr id="21" name="Rounded Rectangle 20"/>
            <p:cNvSpPr/>
            <p:nvPr/>
          </p:nvSpPr>
          <p:spPr>
            <a:xfrm>
              <a:off x="2073396" y="4469045"/>
              <a:ext cx="5338994" cy="699856"/>
            </a:xfrm>
            <a:prstGeom prst="roundRect">
              <a:avLst/>
            </a:prstGeom>
            <a:noFill/>
            <a:ln w="57150" cmpd="sng">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639570" y="5240871"/>
              <a:ext cx="2586729" cy="646331"/>
            </a:xfrm>
            <a:prstGeom prst="rect">
              <a:avLst/>
            </a:prstGeom>
            <a:solidFill>
              <a:srgbClr val="FFFFFF"/>
            </a:solidFill>
            <a:ln w="38100" cmpd="sng">
              <a:solidFill>
                <a:srgbClr val="004078"/>
              </a:solidFill>
            </a:ln>
          </p:spPr>
          <p:txBody>
            <a:bodyPr wrap="square" rtlCol="0">
              <a:spAutoFit/>
            </a:bodyPr>
            <a:lstStyle/>
            <a:p>
              <a:r>
                <a:rPr lang="en-US" dirty="0" smtClean="0"/>
                <a:t>80h dedicated MD time @SPS + 2 x 24h UA9</a:t>
              </a:r>
              <a:endParaRPr lang="en-US" dirty="0"/>
            </a:p>
          </p:txBody>
        </p:sp>
      </p:grpSp>
      <p:sp>
        <p:nvSpPr>
          <p:cNvPr id="25"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Tree>
    <p:extLst>
      <p:ext uri="{BB962C8B-B14F-4D97-AF65-F5344CB8AC3E}">
        <p14:creationId xmlns:p14="http://schemas.microsoft.com/office/powerpoint/2010/main" val="23583608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5</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3000" b="1" dirty="0" err="1" smtClean="0"/>
              <a:t>Organisation</a:t>
            </a:r>
            <a:r>
              <a:rPr lang="en-US" sz="3000" b="1" dirty="0" smtClean="0"/>
              <a:t> of the MDs </a:t>
            </a:r>
            <a:endParaRPr lang="en-US" sz="3000" b="1" u="none" dirty="0"/>
          </a:p>
        </p:txBody>
      </p:sp>
      <p:sp>
        <p:nvSpPr>
          <p:cNvPr id="17" name="Text Placeholder 2"/>
          <p:cNvSpPr txBox="1">
            <a:spLocks/>
          </p:cNvSpPr>
          <p:nvPr/>
        </p:nvSpPr>
        <p:spPr>
          <a:xfrm>
            <a:off x="457200" y="1017133"/>
            <a:ext cx="8534180" cy="4515916"/>
          </a:xfrm>
          <a:prstGeom prst="rect">
            <a:avLst/>
          </a:prstGeom>
        </p:spPr>
        <p:txBody>
          <a:bodyPr>
            <a:normAutofit fontScale="700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b="1" dirty="0" smtClean="0"/>
              <a:t>Parallel MDs</a:t>
            </a:r>
            <a:endParaRPr lang="en-US" b="1" dirty="0" smtClean="0"/>
          </a:p>
          <a:p>
            <a:pPr marL="1008000" lvl="1" indent="-360000">
              <a:buFont typeface="Lucida Grande"/>
              <a:buChar char="→"/>
            </a:pPr>
            <a:r>
              <a:rPr lang="en-US" dirty="0" smtClean="0"/>
              <a:t>Always one cycle available in the PSB and PS mainly during working hours (i.e. working days from 8:00 to 18:00)</a:t>
            </a:r>
          </a:p>
          <a:p>
            <a:pPr marL="1404000" lvl="2" indent="-360000">
              <a:buFont typeface="Wingdings" charset="2"/>
              <a:buChar char="q"/>
            </a:pPr>
            <a:r>
              <a:rPr lang="en-US" dirty="0" smtClean="0"/>
              <a:t>In 2012/13 MD schedule in the PS was based on a doodle among the users </a:t>
            </a:r>
            <a:r>
              <a:rPr lang="en-US" dirty="0" smtClean="0">
                <a:sym typeface="Wingdings"/>
              </a:rPr>
              <a:t> </a:t>
            </a:r>
            <a:r>
              <a:rPr lang="en-US" dirty="0" smtClean="0">
                <a:sym typeface="Wingdings"/>
              </a:rPr>
              <a:t>In 2014, weekly meetings will take place on Fridays in the CCC </a:t>
            </a:r>
            <a:r>
              <a:rPr lang="en-US" dirty="0" err="1" smtClean="0">
                <a:sym typeface="Wingdings"/>
              </a:rPr>
              <a:t>Glassbox</a:t>
            </a:r>
            <a:r>
              <a:rPr lang="en-US" dirty="0" smtClean="0">
                <a:sym typeface="Wingdings"/>
              </a:rPr>
              <a:t> with both PSB and PS MD users with primary goal to establish the MD schedule for the following week.</a:t>
            </a:r>
          </a:p>
          <a:p>
            <a:pPr marL="1404000" lvl="2" indent="-360000">
              <a:buFont typeface="Wingdings" charset="2"/>
              <a:buChar char="q"/>
            </a:pPr>
            <a:r>
              <a:rPr lang="en-US" dirty="0" smtClean="0">
                <a:sym typeface="Wingdings"/>
              </a:rPr>
              <a:t>Schedule published on MD page soon after meeting</a:t>
            </a:r>
            <a:endParaRPr lang="en-US" dirty="0"/>
          </a:p>
          <a:p>
            <a:pPr marL="1008000" lvl="1" indent="-360000">
              <a:buFont typeface="Lucida Grande"/>
              <a:buChar char="→"/>
            </a:pPr>
            <a:r>
              <a:rPr lang="en-US" dirty="0" smtClean="0"/>
              <a:t>One short MD cycle in parallel with physics also in the SPS</a:t>
            </a:r>
          </a:p>
          <a:p>
            <a:pPr marL="1404000" lvl="2" indent="-360000">
              <a:buFont typeface="Wingdings" charset="2"/>
              <a:buChar char="q"/>
            </a:pPr>
            <a:r>
              <a:rPr lang="en-US" dirty="0" smtClean="0"/>
              <a:t>Is </a:t>
            </a:r>
            <a:r>
              <a:rPr lang="en-US" dirty="0" err="1" smtClean="0"/>
              <a:t>Ar</a:t>
            </a:r>
            <a:r>
              <a:rPr lang="en-US" dirty="0" smtClean="0"/>
              <a:t> ion cycle set up also considered as an MD?</a:t>
            </a:r>
            <a:endParaRPr lang="en-US" dirty="0" smtClean="0"/>
          </a:p>
          <a:p>
            <a:pPr marL="1008000" lvl="1" indent="-360000">
              <a:buFont typeface="Lucida Grande"/>
              <a:buChar char="→"/>
            </a:pPr>
            <a:endParaRPr lang="en-US" b="1" dirty="0"/>
          </a:p>
          <a:p>
            <a:r>
              <a:rPr lang="en-US" b="1" dirty="0" smtClean="0"/>
              <a:t>Dedicated MD blocks</a:t>
            </a:r>
            <a:endParaRPr lang="en-US" b="1" dirty="0" smtClean="0"/>
          </a:p>
          <a:p>
            <a:pPr marL="1008000" lvl="1" indent="-360000">
              <a:buFont typeface="Lucida Grande"/>
              <a:buChar char="→"/>
            </a:pPr>
            <a:r>
              <a:rPr lang="en-US" dirty="0" smtClean="0"/>
              <a:t>10h blocks will be available on Wednesdays for dedicated MDs (can we move to 12h to improve efficiency, especially in case of two users?)</a:t>
            </a:r>
            <a:endParaRPr lang="en-US" dirty="0" smtClean="0"/>
          </a:p>
          <a:p>
            <a:pPr marL="1404000" lvl="2" indent="-360000">
              <a:buFont typeface="Wingdings" charset="2"/>
              <a:buChar char="q"/>
            </a:pPr>
            <a:r>
              <a:rPr lang="en-US" dirty="0" smtClean="0"/>
              <a:t>PSB, PS </a:t>
            </a:r>
            <a:r>
              <a:rPr lang="en-US" dirty="0" smtClean="0">
                <a:sym typeface="Wingdings"/>
              </a:rPr>
              <a:t> MD users have priority over physics users, but physics users will be served on a best effort basis</a:t>
            </a:r>
            <a:endParaRPr lang="en-US" dirty="0" smtClean="0"/>
          </a:p>
          <a:p>
            <a:pPr marL="1404000" lvl="2" indent="-360000">
              <a:buFont typeface="Wingdings" charset="2"/>
              <a:buChar char="q"/>
            </a:pPr>
            <a:r>
              <a:rPr lang="en-US" dirty="0" smtClean="0"/>
              <a:t>SPS </a:t>
            </a:r>
            <a:r>
              <a:rPr lang="en-US" dirty="0" smtClean="0">
                <a:sym typeface="Wingdings"/>
              </a:rPr>
              <a:t> FT physics is stopped and MD users share the </a:t>
            </a:r>
            <a:r>
              <a:rPr lang="en-US" dirty="0" err="1" smtClean="0">
                <a:sym typeface="Wingdings"/>
              </a:rPr>
              <a:t>supercycle</a:t>
            </a:r>
            <a:endParaRPr lang="en-US" dirty="0" smtClean="0"/>
          </a:p>
          <a:p>
            <a:pPr lvl="2"/>
            <a:endParaRPr lang="en-US" dirty="0" smtClean="0"/>
          </a:p>
        </p:txBody>
      </p:sp>
      <p:sp>
        <p:nvSpPr>
          <p:cNvPr id="23"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Tree>
    <p:extLst>
      <p:ext uri="{BB962C8B-B14F-4D97-AF65-F5344CB8AC3E}">
        <p14:creationId xmlns:p14="http://schemas.microsoft.com/office/powerpoint/2010/main" val="17091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6</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3000" b="1" dirty="0" err="1" smtClean="0"/>
              <a:t>Organisation</a:t>
            </a:r>
            <a:r>
              <a:rPr lang="en-US" sz="3000" b="1" dirty="0" smtClean="0"/>
              <a:t> of the MDs </a:t>
            </a:r>
            <a:endParaRPr lang="en-US" sz="3000" b="1" u="none" dirty="0"/>
          </a:p>
        </p:txBody>
      </p:sp>
      <p:sp>
        <p:nvSpPr>
          <p:cNvPr id="17" name="Text Placeholder 2"/>
          <p:cNvSpPr txBox="1">
            <a:spLocks/>
          </p:cNvSpPr>
          <p:nvPr/>
        </p:nvSpPr>
        <p:spPr>
          <a:xfrm>
            <a:off x="457200" y="1017134"/>
            <a:ext cx="8534180" cy="2164150"/>
          </a:xfrm>
          <a:prstGeom prst="rect">
            <a:avLst/>
          </a:prstGeom>
        </p:spPr>
        <p:txBody>
          <a:bodyPr>
            <a:normAutofit fontScale="700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b="1" dirty="0" smtClean="0"/>
              <a:t>Cycle creation and naming convention</a:t>
            </a:r>
            <a:endParaRPr lang="en-US" b="1" dirty="0" smtClean="0"/>
          </a:p>
          <a:p>
            <a:pPr marL="1008000" lvl="1" indent="-360000">
              <a:buFont typeface="Lucida Grande"/>
              <a:buChar char="→"/>
            </a:pPr>
            <a:r>
              <a:rPr lang="en-US" dirty="0" smtClean="0"/>
              <a:t>No MDs on operational cycles</a:t>
            </a:r>
          </a:p>
          <a:p>
            <a:pPr marL="1008000" lvl="1" indent="-360000">
              <a:buFont typeface="Lucida Grande"/>
              <a:buChar char="→"/>
            </a:pPr>
            <a:r>
              <a:rPr lang="en-US" dirty="0" smtClean="0"/>
              <a:t>To avoid uncontrolled proliferation of machine cycles, MD users will be asked to create and subsequently work on their own cycles (which will be mapped on free timing users at the time of the MD)</a:t>
            </a:r>
          </a:p>
          <a:p>
            <a:pPr marL="1404000" lvl="2" indent="-360000">
              <a:buFont typeface="Wingdings" charset="2"/>
              <a:buChar char="q"/>
            </a:pPr>
            <a:r>
              <a:rPr lang="en-US" dirty="0" smtClean="0"/>
              <a:t>Clone cycle closer to the desired settings and adap</a:t>
            </a:r>
            <a:r>
              <a:rPr lang="en-US" dirty="0" smtClean="0"/>
              <a:t>t it to MD needs</a:t>
            </a:r>
            <a:endParaRPr lang="en-US" dirty="0" smtClean="0"/>
          </a:p>
          <a:p>
            <a:pPr marL="1404000" lvl="2" indent="-360000">
              <a:buFont typeface="Wingdings" charset="2"/>
              <a:buChar char="q"/>
            </a:pPr>
            <a:r>
              <a:rPr lang="en-US" dirty="0" smtClean="0">
                <a:sym typeface="Wingdings"/>
              </a:rPr>
              <a:t>Give it a name easy to identify</a:t>
            </a:r>
          </a:p>
          <a:p>
            <a:pPr lvl="2"/>
            <a:endParaRPr lang="en-US" dirty="0" smtClean="0"/>
          </a:p>
        </p:txBody>
      </p:sp>
      <p:sp>
        <p:nvSpPr>
          <p:cNvPr id="2" name="TextBox 1"/>
          <p:cNvSpPr txBox="1"/>
          <p:nvPr/>
        </p:nvSpPr>
        <p:spPr>
          <a:xfrm>
            <a:off x="1898719" y="3142800"/>
            <a:ext cx="5529378" cy="1938992"/>
          </a:xfrm>
          <a:prstGeom prst="rect">
            <a:avLst/>
          </a:prstGeom>
          <a:noFill/>
        </p:spPr>
        <p:txBody>
          <a:bodyPr wrap="square" rtlCol="0">
            <a:spAutoFit/>
          </a:bodyPr>
          <a:lstStyle/>
          <a:p>
            <a:r>
              <a:rPr lang="en-US" sz="2400" b="1" dirty="0" err="1" smtClean="0"/>
              <a:t>MD_</a:t>
            </a:r>
            <a:r>
              <a:rPr lang="en-US" sz="2400" b="1" i="1" dirty="0" err="1" smtClean="0"/>
              <a:t>MDIdentifier_BeamType</a:t>
            </a:r>
            <a:endParaRPr lang="en-US" sz="2400" b="1" i="1" dirty="0" smtClean="0"/>
          </a:p>
          <a:p>
            <a:endParaRPr lang="en-US" sz="2400" b="1" i="1" dirty="0"/>
          </a:p>
          <a:p>
            <a:r>
              <a:rPr lang="en-US" sz="2400" b="1" dirty="0" smtClean="0"/>
              <a:t>Ex. For an MD on electron cloud </a:t>
            </a:r>
            <a:r>
              <a:rPr lang="en-US" sz="2400" b="1" dirty="0"/>
              <a:t>b</a:t>
            </a:r>
            <a:r>
              <a:rPr lang="en-US" sz="2400" b="1" dirty="0" smtClean="0"/>
              <a:t>uild up in the PS:</a:t>
            </a:r>
          </a:p>
          <a:p>
            <a:r>
              <a:rPr lang="en-US" sz="2400" b="1" dirty="0" smtClean="0"/>
              <a:t>MD_</a:t>
            </a:r>
            <a:r>
              <a:rPr lang="en-US" sz="2400" b="1" i="1" dirty="0" smtClean="0"/>
              <a:t>ecloudbu_LHC25</a:t>
            </a:r>
            <a:r>
              <a:rPr lang="en-US" sz="2400" b="1" dirty="0" smtClean="0"/>
              <a:t> </a:t>
            </a:r>
            <a:endParaRPr lang="en-US" sz="2400" b="1" dirty="0"/>
          </a:p>
        </p:txBody>
      </p:sp>
      <p:sp>
        <p:nvSpPr>
          <p:cNvPr id="11"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
        <p:nvSpPr>
          <p:cNvPr id="6" name="Rectangle 5"/>
          <p:cNvSpPr/>
          <p:nvPr/>
        </p:nvSpPr>
        <p:spPr>
          <a:xfrm>
            <a:off x="457200" y="5401099"/>
            <a:ext cx="8330790" cy="353943"/>
          </a:xfrm>
          <a:prstGeom prst="rect">
            <a:avLst/>
          </a:prstGeom>
        </p:spPr>
        <p:txBody>
          <a:bodyPr wrap="square">
            <a:spAutoFit/>
          </a:bodyPr>
          <a:lstStyle/>
          <a:p>
            <a:pPr marL="1404000" lvl="2" indent="-360000">
              <a:buSzPct val="85000"/>
              <a:buFont typeface="Wingdings" charset="2"/>
              <a:buChar char="q"/>
            </a:pPr>
            <a:r>
              <a:rPr lang="en-US" sz="1700" dirty="0" smtClean="0">
                <a:sym typeface="Wingdings"/>
              </a:rPr>
              <a:t>MD users will be fully responsible for the settings on their own cycles</a:t>
            </a:r>
            <a:endParaRPr lang="en-US" sz="1700" dirty="0"/>
          </a:p>
        </p:txBody>
      </p:sp>
      <p:sp>
        <p:nvSpPr>
          <p:cNvPr id="7" name="Rectangle 6"/>
          <p:cNvSpPr/>
          <p:nvPr/>
        </p:nvSpPr>
        <p:spPr>
          <a:xfrm>
            <a:off x="1898719" y="3142800"/>
            <a:ext cx="5137868" cy="2040384"/>
          </a:xfrm>
          <a:prstGeom prst="rect">
            <a:avLst/>
          </a:prstGeom>
          <a:noFill/>
          <a:ln>
            <a:solidFill>
              <a:srgbClr val="0040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3311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7</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3000" b="1" dirty="0" smtClean="0"/>
              <a:t>MD requests: PSB </a:t>
            </a:r>
            <a:endParaRPr lang="en-US" sz="3000" b="1" u="none" dirty="0"/>
          </a:p>
        </p:txBody>
      </p:sp>
      <p:sp>
        <p:nvSpPr>
          <p:cNvPr id="17" name="Text Placeholder 2"/>
          <p:cNvSpPr txBox="1">
            <a:spLocks/>
          </p:cNvSpPr>
          <p:nvPr/>
        </p:nvSpPr>
        <p:spPr>
          <a:xfrm>
            <a:off x="457200" y="894098"/>
            <a:ext cx="8534180" cy="5475209"/>
          </a:xfrm>
          <a:prstGeom prst="rect">
            <a:avLst/>
          </a:prstGeom>
        </p:spPr>
        <p:txBody>
          <a:bodyPr>
            <a:normAutofit fontScale="62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b="1" dirty="0" smtClean="0"/>
              <a:t>Parallel MDs with time constraints (or preferences)</a:t>
            </a:r>
            <a:endParaRPr lang="en-US" b="1" dirty="0" smtClean="0"/>
          </a:p>
          <a:p>
            <a:pPr marL="360000" lvl="1" indent="-360000">
              <a:buFont typeface="Lucida Grande"/>
              <a:buChar char="→"/>
            </a:pPr>
            <a:r>
              <a:rPr lang="en-US" dirty="0" smtClean="0"/>
              <a:t>YASP commissioning (B. </a:t>
            </a:r>
            <a:r>
              <a:rPr lang="en-US" dirty="0" err="1" smtClean="0"/>
              <a:t>Mikulec</a:t>
            </a:r>
            <a:r>
              <a:rPr lang="en-US" dirty="0" smtClean="0"/>
              <a:t>, J.F. </a:t>
            </a:r>
            <a:r>
              <a:rPr lang="en-US" dirty="0" err="1" smtClean="0"/>
              <a:t>Comblin</a:t>
            </a:r>
            <a:r>
              <a:rPr lang="en-US" dirty="0" smtClean="0"/>
              <a:t>) + </a:t>
            </a:r>
            <a:r>
              <a:rPr lang="en-US" dirty="0">
                <a:sym typeface="Wingdings"/>
              </a:rPr>
              <a:t>Effect</a:t>
            </a:r>
            <a:r>
              <a:rPr lang="en-US" u="sng" dirty="0">
                <a:sym typeface="Wingdings"/>
              </a:rPr>
              <a:t> </a:t>
            </a:r>
            <a:r>
              <a:rPr lang="en-US" dirty="0">
                <a:sym typeface="Wingdings"/>
              </a:rPr>
              <a:t>of realignment on beam dynamics (E. Benedetto, V. Forte, M. </a:t>
            </a:r>
            <a:r>
              <a:rPr lang="en-US" dirty="0" err="1">
                <a:sym typeface="Wingdings"/>
              </a:rPr>
              <a:t>McAteer</a:t>
            </a:r>
            <a:r>
              <a:rPr lang="en-US" dirty="0">
                <a:sym typeface="Wingdings"/>
              </a:rPr>
              <a:t>)  </a:t>
            </a:r>
            <a:r>
              <a:rPr lang="en-US" u="sng" dirty="0" smtClean="0">
                <a:sym typeface="Wingdings"/>
              </a:rPr>
              <a:t>soon after restart</a:t>
            </a:r>
            <a:endParaRPr lang="en-US" dirty="0" smtClean="0"/>
          </a:p>
          <a:p>
            <a:pPr marL="360000" lvl="1" indent="-360000">
              <a:buFont typeface="Lucida Grande"/>
              <a:buChar char="→"/>
            </a:pPr>
            <a:r>
              <a:rPr lang="en-US" dirty="0" smtClean="0"/>
              <a:t>Longitudinal studies with new RF control (A. Findlay, M. </a:t>
            </a:r>
            <a:r>
              <a:rPr lang="en-US" dirty="0" smtClean="0"/>
              <a:t>E. </a:t>
            </a:r>
            <a:r>
              <a:rPr lang="en-US" dirty="0" err="1" smtClean="0"/>
              <a:t>Angoletta</a:t>
            </a:r>
            <a:r>
              <a:rPr lang="en-US" dirty="0" smtClean="0"/>
              <a:t>)</a:t>
            </a:r>
          </a:p>
          <a:p>
            <a:pPr marL="720000" lvl="2" indent="-360000">
              <a:buFont typeface="Wingdings" charset="2"/>
              <a:buChar char="q"/>
            </a:pPr>
            <a:r>
              <a:rPr lang="en-US" dirty="0" smtClean="0"/>
              <a:t>Longitudinal </a:t>
            </a:r>
            <a:r>
              <a:rPr lang="en-US" dirty="0"/>
              <a:t>shaving, C16 blow-up, </a:t>
            </a:r>
            <a:r>
              <a:rPr lang="en-US" dirty="0" err="1"/>
              <a:t>rebucketing</a:t>
            </a:r>
            <a:r>
              <a:rPr lang="en-US" dirty="0"/>
              <a:t>, h1+2 </a:t>
            </a:r>
            <a:r>
              <a:rPr lang="en-US" dirty="0" err="1"/>
              <a:t>synchro</a:t>
            </a:r>
            <a:r>
              <a:rPr lang="en-US" dirty="0"/>
              <a:t>, single batch transfer, other cycle type commissioning</a:t>
            </a:r>
          </a:p>
          <a:p>
            <a:pPr marL="720000" lvl="2" indent="-360000">
              <a:buFont typeface="Wingdings" charset="2"/>
              <a:buChar char="q"/>
            </a:pPr>
            <a:r>
              <a:rPr lang="en-US" dirty="0"/>
              <a:t>In </a:t>
            </a:r>
            <a:r>
              <a:rPr lang="en-US" u="sng" dirty="0"/>
              <a:t>Weeks 26, 27, </a:t>
            </a:r>
            <a:r>
              <a:rPr lang="en-US" u="sng" dirty="0" smtClean="0"/>
              <a:t>29-31</a:t>
            </a:r>
          </a:p>
          <a:p>
            <a:pPr marL="360000" lvl="1" indent="-360000">
              <a:buFont typeface="Lucida Grande"/>
              <a:buChar char="→"/>
            </a:pPr>
            <a:r>
              <a:rPr lang="en-US" dirty="0" smtClean="0"/>
              <a:t>New BTM optics (W. </a:t>
            </a:r>
            <a:r>
              <a:rPr lang="en-US" dirty="0" err="1" smtClean="0"/>
              <a:t>Bartmann</a:t>
            </a:r>
            <a:r>
              <a:rPr lang="en-US" dirty="0" smtClean="0"/>
              <a:t>, </a:t>
            </a:r>
            <a:r>
              <a:rPr lang="en-US" dirty="0"/>
              <a:t>B. </a:t>
            </a:r>
            <a:r>
              <a:rPr lang="en-US" dirty="0" err="1" smtClean="0"/>
              <a:t>Mikulec</a:t>
            </a:r>
            <a:r>
              <a:rPr lang="en-US" dirty="0" smtClean="0"/>
              <a:t>) </a:t>
            </a:r>
            <a:r>
              <a:rPr lang="en-US" dirty="0" smtClean="0">
                <a:sym typeface="Wingdings"/>
              </a:rPr>
              <a:t> </a:t>
            </a:r>
            <a:r>
              <a:rPr lang="en-US" u="sng" dirty="0" smtClean="0">
                <a:sym typeface="Wingdings"/>
              </a:rPr>
              <a:t>Summer</a:t>
            </a:r>
          </a:p>
          <a:p>
            <a:pPr marL="360000" lvl="1" indent="-360000">
              <a:buFont typeface="Lucida Grande"/>
              <a:buChar char="→"/>
            </a:pPr>
            <a:r>
              <a:rPr lang="en-US" dirty="0" smtClean="0">
                <a:sym typeface="Wingdings"/>
              </a:rPr>
              <a:t>Loss identification and studies (M. </a:t>
            </a:r>
            <a:r>
              <a:rPr lang="en-US" dirty="0" err="1" smtClean="0">
                <a:sym typeface="Wingdings"/>
              </a:rPr>
              <a:t>Kowalska</a:t>
            </a:r>
            <a:r>
              <a:rPr lang="en-US" dirty="0" smtClean="0">
                <a:sym typeface="Wingdings"/>
              </a:rPr>
              <a:t>, B. </a:t>
            </a:r>
            <a:r>
              <a:rPr lang="en-US" dirty="0" err="1" smtClean="0">
                <a:sym typeface="Wingdings"/>
              </a:rPr>
              <a:t>Mikulec</a:t>
            </a:r>
            <a:r>
              <a:rPr lang="en-US" dirty="0" smtClean="0">
                <a:sym typeface="Wingdings"/>
              </a:rPr>
              <a:t>)  </a:t>
            </a:r>
            <a:r>
              <a:rPr lang="en-US" u="sng" dirty="0" smtClean="0">
                <a:sym typeface="Wingdings"/>
              </a:rPr>
              <a:t>Summer</a:t>
            </a:r>
            <a:r>
              <a:rPr lang="en-US" dirty="0" smtClean="0">
                <a:sym typeface="Wingdings"/>
              </a:rPr>
              <a:t>, based on new BLMs</a:t>
            </a:r>
          </a:p>
          <a:p>
            <a:pPr marL="360000" lvl="1" indent="-360000">
              <a:buFont typeface="Lucida Grande"/>
              <a:buChar char="→"/>
            </a:pPr>
            <a:r>
              <a:rPr lang="en-US" dirty="0" smtClean="0">
                <a:sym typeface="Wingdings"/>
              </a:rPr>
              <a:t>Commissioning of new production scheme for LHC beams (A. Findlay, S. Hancock, B. </a:t>
            </a:r>
            <a:r>
              <a:rPr lang="en-US" dirty="0" err="1" smtClean="0">
                <a:sym typeface="Wingdings"/>
              </a:rPr>
              <a:t>Mikulec</a:t>
            </a:r>
            <a:r>
              <a:rPr lang="en-US" dirty="0" smtClean="0">
                <a:sym typeface="Wingdings"/>
              </a:rPr>
              <a:t>, G. Rumolo)</a:t>
            </a:r>
          </a:p>
          <a:p>
            <a:pPr marL="720000" lvl="2" indent="-360000">
              <a:buFont typeface="Wingdings" charset="2"/>
              <a:buChar char="q"/>
            </a:pPr>
            <a:r>
              <a:rPr lang="en-US" dirty="0"/>
              <a:t>Increased longitudinal blow up along the ramp and h1+2 transfer to PS </a:t>
            </a:r>
          </a:p>
          <a:p>
            <a:pPr marL="720000" lvl="2" indent="-360000">
              <a:buFont typeface="Wingdings" charset="2"/>
              <a:buChar char="q"/>
            </a:pPr>
            <a:r>
              <a:rPr lang="en-US" dirty="0"/>
              <a:t>Should be </a:t>
            </a:r>
            <a:r>
              <a:rPr lang="en-US" u="sng" dirty="0" smtClean="0"/>
              <a:t>by </a:t>
            </a:r>
            <a:r>
              <a:rPr lang="en-US" u="sng" dirty="0"/>
              <a:t>August </a:t>
            </a:r>
            <a:r>
              <a:rPr lang="en-US" dirty="0"/>
              <a:t>to allow set up in PS and use for the SPS scrubbing run (22 September)</a:t>
            </a:r>
          </a:p>
          <a:p>
            <a:pPr marL="360000" lvl="1" indent="-360000">
              <a:buFont typeface="Lucida Grande"/>
              <a:buChar char="→"/>
            </a:pPr>
            <a:r>
              <a:rPr lang="en-US" dirty="0" smtClean="0">
                <a:sym typeface="Wingdings"/>
              </a:rPr>
              <a:t>Test of </a:t>
            </a:r>
            <a:r>
              <a:rPr lang="en-US" dirty="0" err="1" smtClean="0">
                <a:sym typeface="Wingdings"/>
              </a:rPr>
              <a:t>Finemet</a:t>
            </a:r>
            <a:r>
              <a:rPr lang="en-US" dirty="0" smtClean="0">
                <a:sym typeface="Wingdings"/>
              </a:rPr>
              <a:t> cavities (M.E. </a:t>
            </a:r>
            <a:r>
              <a:rPr lang="en-US" dirty="0" err="1" smtClean="0">
                <a:sym typeface="Wingdings"/>
              </a:rPr>
              <a:t>Angoletta</a:t>
            </a:r>
            <a:r>
              <a:rPr lang="en-US" dirty="0" smtClean="0">
                <a:sym typeface="Wingdings"/>
              </a:rPr>
              <a:t>, A. Findlay, M. </a:t>
            </a:r>
            <a:r>
              <a:rPr lang="en-US" dirty="0" err="1" smtClean="0">
                <a:sym typeface="Wingdings"/>
              </a:rPr>
              <a:t>Paoluzzi</a:t>
            </a:r>
            <a:r>
              <a:rPr lang="en-US" dirty="0" smtClean="0">
                <a:sym typeface="Wingdings"/>
              </a:rPr>
              <a:t>)</a:t>
            </a:r>
          </a:p>
          <a:p>
            <a:pPr marL="720000" lvl="2" indent="-360000">
              <a:buFont typeface="Wingdings" charset="2"/>
              <a:buChar char="q"/>
            </a:pPr>
            <a:r>
              <a:rPr lang="en-US" dirty="0" smtClean="0"/>
              <a:t>Requires half a day access before Week 37</a:t>
            </a:r>
            <a:endParaRPr lang="en-US" dirty="0"/>
          </a:p>
          <a:p>
            <a:pPr marL="720000" lvl="2" indent="-360000">
              <a:buFont typeface="Wingdings" charset="2"/>
              <a:buChar char="q"/>
            </a:pPr>
            <a:r>
              <a:rPr lang="en-US" dirty="0" smtClean="0"/>
              <a:t>Will extend over </a:t>
            </a:r>
            <a:r>
              <a:rPr lang="en-US" u="sng" dirty="0" smtClean="0"/>
              <a:t>Weeks 38-41</a:t>
            </a:r>
            <a:endParaRPr lang="en-US" u="sng" dirty="0" smtClean="0">
              <a:sym typeface="Wingdings"/>
            </a:endParaRPr>
          </a:p>
          <a:p>
            <a:pPr marL="360000" lvl="1" indent="-360000">
              <a:buFont typeface="Lucida Grande"/>
              <a:buChar char="→"/>
            </a:pPr>
            <a:r>
              <a:rPr lang="en-US" dirty="0" smtClean="0">
                <a:sym typeface="Wingdings"/>
              </a:rPr>
              <a:t>Injection kicker: kick distribution (T. Fowler, B. </a:t>
            </a:r>
            <a:r>
              <a:rPr lang="en-US" dirty="0" err="1" smtClean="0">
                <a:sym typeface="Wingdings"/>
              </a:rPr>
              <a:t>Mikulec</a:t>
            </a:r>
            <a:r>
              <a:rPr lang="en-US" dirty="0" smtClean="0">
                <a:sym typeface="Wingdings"/>
              </a:rPr>
              <a:t>)  </a:t>
            </a:r>
            <a:r>
              <a:rPr lang="en-US" u="sng" dirty="0" smtClean="0">
                <a:sym typeface="Wingdings"/>
              </a:rPr>
              <a:t>End of Summer</a:t>
            </a:r>
          </a:p>
          <a:p>
            <a:pPr marL="360000" lvl="1" indent="-360000">
              <a:buFont typeface="Lucida Grande"/>
              <a:buChar char="→"/>
            </a:pPr>
            <a:r>
              <a:rPr lang="en-US" dirty="0" err="1" smtClean="0">
                <a:sym typeface="Wingdings"/>
              </a:rPr>
              <a:t>Optimise</a:t>
            </a:r>
            <a:r>
              <a:rPr lang="en-US" dirty="0" smtClean="0">
                <a:sym typeface="Wingdings"/>
              </a:rPr>
              <a:t> BI optics </a:t>
            </a:r>
            <a:r>
              <a:rPr lang="en-US" dirty="0" err="1" smtClean="0">
                <a:sym typeface="Wingdings"/>
              </a:rPr>
              <a:t>wrt</a:t>
            </a:r>
            <a:r>
              <a:rPr lang="en-US" dirty="0" smtClean="0">
                <a:sym typeface="Wingdings"/>
              </a:rPr>
              <a:t> brightness and losses (E. Benedetto, B. </a:t>
            </a:r>
            <a:r>
              <a:rPr lang="en-US" dirty="0" err="1" smtClean="0">
                <a:sym typeface="Wingdings"/>
              </a:rPr>
              <a:t>Mikulec</a:t>
            </a:r>
            <a:r>
              <a:rPr lang="en-US" dirty="0" smtClean="0">
                <a:sym typeface="Wingdings"/>
              </a:rPr>
              <a:t>)  </a:t>
            </a:r>
            <a:r>
              <a:rPr lang="en-US" u="sng" dirty="0" smtClean="0">
                <a:sym typeface="Wingdings"/>
              </a:rPr>
              <a:t>Autumn</a:t>
            </a:r>
          </a:p>
          <a:p>
            <a:pPr marL="360000" lvl="1" indent="-360000">
              <a:buFont typeface="Lucida Grande"/>
              <a:buChar char="→"/>
            </a:pPr>
            <a:r>
              <a:rPr lang="en-US" dirty="0" smtClean="0">
                <a:sym typeface="Wingdings"/>
              </a:rPr>
              <a:t>Turn-by-turn linear and nonlinear ring optics studies (M. </a:t>
            </a:r>
            <a:r>
              <a:rPr lang="en-US" dirty="0" err="1" smtClean="0">
                <a:sym typeface="Wingdings"/>
              </a:rPr>
              <a:t>McAteer</a:t>
            </a:r>
            <a:r>
              <a:rPr lang="en-US" dirty="0" smtClean="0">
                <a:sym typeface="Wingdings"/>
              </a:rPr>
              <a:t>, B. </a:t>
            </a:r>
            <a:r>
              <a:rPr lang="en-US" dirty="0" err="1" smtClean="0">
                <a:sym typeface="Wingdings"/>
              </a:rPr>
              <a:t>Mikulec</a:t>
            </a:r>
            <a:r>
              <a:rPr lang="en-US" dirty="0" smtClean="0">
                <a:sym typeface="Wingdings"/>
              </a:rPr>
              <a:t>, J. Sanchez)  </a:t>
            </a:r>
            <a:r>
              <a:rPr lang="en-US" u="sng" dirty="0" smtClean="0">
                <a:sym typeface="Wingdings"/>
              </a:rPr>
              <a:t>After application is ready</a:t>
            </a:r>
            <a:endParaRPr lang="en-US" dirty="0" smtClean="0"/>
          </a:p>
          <a:p>
            <a:pPr marL="1008000" lvl="1" indent="-360000">
              <a:buFont typeface="Lucida Grande"/>
              <a:buChar char="→"/>
            </a:pPr>
            <a:endParaRPr lang="en-US" b="1" dirty="0"/>
          </a:p>
          <a:p>
            <a:pPr lvl="2"/>
            <a:endParaRPr lang="en-US" dirty="0" smtClean="0"/>
          </a:p>
        </p:txBody>
      </p:sp>
      <p:sp>
        <p:nvSpPr>
          <p:cNvPr id="23"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Tree>
    <p:extLst>
      <p:ext uri="{BB962C8B-B14F-4D97-AF65-F5344CB8AC3E}">
        <p14:creationId xmlns:p14="http://schemas.microsoft.com/office/powerpoint/2010/main" val="3691076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8</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3000" b="1" dirty="0" smtClean="0"/>
              <a:t>MD requests: PSB </a:t>
            </a:r>
            <a:endParaRPr lang="en-US" sz="3000" b="1" u="none" dirty="0"/>
          </a:p>
        </p:txBody>
      </p:sp>
      <p:sp>
        <p:nvSpPr>
          <p:cNvPr id="17" name="Text Placeholder 2"/>
          <p:cNvSpPr txBox="1">
            <a:spLocks/>
          </p:cNvSpPr>
          <p:nvPr/>
        </p:nvSpPr>
        <p:spPr>
          <a:xfrm>
            <a:off x="457200" y="1017133"/>
            <a:ext cx="8534180" cy="4969444"/>
          </a:xfrm>
          <a:prstGeom prst="rect">
            <a:avLst/>
          </a:prstGeom>
        </p:spPr>
        <p:txBody>
          <a:bodyPr>
            <a:normAutofit fontScale="700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b="1" dirty="0" smtClean="0"/>
              <a:t>Other parallel MDs</a:t>
            </a:r>
            <a:endParaRPr lang="en-US" b="1" dirty="0" smtClean="0"/>
          </a:p>
          <a:p>
            <a:pPr marL="360000" lvl="1" indent="-360000">
              <a:buFont typeface="Lucida Grande"/>
              <a:buChar char="→"/>
            </a:pPr>
            <a:r>
              <a:rPr lang="en-US" dirty="0">
                <a:sym typeface="Wingdings"/>
              </a:rPr>
              <a:t>Beam extraction at 160 MeV (W. </a:t>
            </a:r>
            <a:r>
              <a:rPr lang="en-US" dirty="0" err="1">
                <a:sym typeface="Wingdings"/>
              </a:rPr>
              <a:t>Bartmann</a:t>
            </a:r>
            <a:r>
              <a:rPr lang="en-US" dirty="0">
                <a:sym typeface="Wingdings"/>
              </a:rPr>
              <a:t>, B. </a:t>
            </a:r>
            <a:r>
              <a:rPr lang="en-US" dirty="0" err="1">
                <a:sym typeface="Wingdings"/>
              </a:rPr>
              <a:t>Mikulec</a:t>
            </a:r>
            <a:r>
              <a:rPr lang="en-US" dirty="0">
                <a:sym typeface="Wingdings"/>
              </a:rPr>
              <a:t>, J. Sanchez) </a:t>
            </a:r>
            <a:endParaRPr lang="en-US" dirty="0" smtClean="0">
              <a:sym typeface="Wingdings"/>
            </a:endParaRPr>
          </a:p>
          <a:p>
            <a:pPr marL="727200" lvl="2" indent="-360000">
              <a:buFont typeface="Wingdings" charset="2"/>
              <a:buChar char="q"/>
            </a:pPr>
            <a:r>
              <a:rPr lang="en-US" dirty="0" smtClean="0">
                <a:sym typeface="Wingdings"/>
              </a:rPr>
              <a:t>Relying on new timings for extraction kickers</a:t>
            </a:r>
            <a:endParaRPr lang="en-US" dirty="0">
              <a:sym typeface="Wingdings"/>
            </a:endParaRPr>
          </a:p>
          <a:p>
            <a:pPr marL="360000" lvl="1" indent="-360000">
              <a:buFont typeface="Lucida Grande"/>
              <a:buChar char="→"/>
            </a:pPr>
            <a:r>
              <a:rPr lang="en-US" dirty="0" smtClean="0"/>
              <a:t>Resonance compensation based on measurement of resonance driving terms (G.P. </a:t>
            </a:r>
            <a:r>
              <a:rPr lang="en-US" dirty="0"/>
              <a:t>D</a:t>
            </a:r>
            <a:r>
              <a:rPr lang="en-US" dirty="0" smtClean="0"/>
              <a:t>i Giovanni, M. </a:t>
            </a:r>
            <a:r>
              <a:rPr lang="en-US" dirty="0" err="1" smtClean="0"/>
              <a:t>McAteer</a:t>
            </a:r>
            <a:r>
              <a:rPr lang="en-US" dirty="0" smtClean="0"/>
              <a:t>)</a:t>
            </a:r>
          </a:p>
          <a:p>
            <a:pPr marL="360000" lvl="1" indent="-360000">
              <a:buFont typeface="Lucida Grande"/>
              <a:buChar char="→"/>
            </a:pPr>
            <a:r>
              <a:rPr lang="en-US" dirty="0"/>
              <a:t>Double batch injection of LHC </a:t>
            </a:r>
            <a:r>
              <a:rPr lang="en-US" dirty="0" smtClean="0"/>
              <a:t>beams into PS </a:t>
            </a:r>
            <a:r>
              <a:rPr lang="en-US" dirty="0"/>
              <a:t>with reduced time between batches </a:t>
            </a:r>
            <a:r>
              <a:rPr lang="en-US" dirty="0" smtClean="0"/>
              <a:t>(K. </a:t>
            </a:r>
            <a:r>
              <a:rPr lang="en-US" dirty="0" err="1" smtClean="0"/>
              <a:t>Hanke</a:t>
            </a:r>
            <a:r>
              <a:rPr lang="en-US" dirty="0" smtClean="0"/>
              <a:t>)</a:t>
            </a:r>
          </a:p>
          <a:p>
            <a:pPr marL="360000" lvl="1" indent="-360000">
              <a:buFont typeface="Lucida Grande"/>
              <a:buChar char="→"/>
            </a:pPr>
            <a:r>
              <a:rPr lang="en-US" dirty="0">
                <a:sym typeface="Wingdings"/>
              </a:rPr>
              <a:t>Orthogonal injection </a:t>
            </a:r>
            <a:r>
              <a:rPr lang="en-US" dirty="0" smtClean="0">
                <a:sym typeface="Wingdings"/>
              </a:rPr>
              <a:t>knobs </a:t>
            </a:r>
            <a:r>
              <a:rPr lang="en-US" dirty="0">
                <a:sym typeface="Wingdings"/>
              </a:rPr>
              <a:t>for PSB-PS </a:t>
            </a:r>
            <a:r>
              <a:rPr lang="en-US" dirty="0" smtClean="0">
                <a:sym typeface="Wingdings"/>
              </a:rPr>
              <a:t>injection (K. </a:t>
            </a:r>
            <a:r>
              <a:rPr lang="en-US" dirty="0" err="1" smtClean="0">
                <a:sym typeface="Wingdings"/>
              </a:rPr>
              <a:t>Hanke</a:t>
            </a:r>
            <a:r>
              <a:rPr lang="en-US" dirty="0" smtClean="0">
                <a:sym typeface="Wingdings"/>
              </a:rPr>
              <a:t>)</a:t>
            </a:r>
          </a:p>
          <a:p>
            <a:pPr marL="360000" lvl="1" indent="-360000">
              <a:buFont typeface="Lucida Grande"/>
              <a:buChar char="→"/>
            </a:pPr>
            <a:r>
              <a:rPr lang="en-US" dirty="0">
                <a:sym typeface="Wingdings"/>
              </a:rPr>
              <a:t>Space charge measurements at </a:t>
            </a:r>
            <a:r>
              <a:rPr lang="en-US" dirty="0" smtClean="0">
                <a:sym typeface="Wingdings"/>
              </a:rPr>
              <a:t>50 and 160 MeV (E. Benedetto, V. Forte. M. </a:t>
            </a:r>
            <a:r>
              <a:rPr lang="en-US" dirty="0" err="1" smtClean="0">
                <a:sym typeface="Wingdings"/>
              </a:rPr>
              <a:t>Kowalska</a:t>
            </a:r>
            <a:r>
              <a:rPr lang="en-US" dirty="0" smtClean="0">
                <a:sym typeface="Wingdings"/>
              </a:rPr>
              <a:t>, B. </a:t>
            </a:r>
            <a:r>
              <a:rPr lang="en-US" dirty="0" err="1" smtClean="0">
                <a:sym typeface="Wingdings"/>
              </a:rPr>
              <a:t>Mikulec</a:t>
            </a:r>
            <a:r>
              <a:rPr lang="en-US" dirty="0" smtClean="0">
                <a:sym typeface="Wingdings"/>
              </a:rPr>
              <a:t>) </a:t>
            </a:r>
          </a:p>
          <a:p>
            <a:pPr marL="720000" lvl="2" indent="-360000">
              <a:buFont typeface="Wingdings" charset="2"/>
              <a:buChar char="q"/>
            </a:pPr>
            <a:r>
              <a:rPr lang="en-US" dirty="0" smtClean="0">
                <a:sym typeface="Wingdings"/>
              </a:rPr>
              <a:t>Measurements at 50 MeV require a new magnetic cycle</a:t>
            </a:r>
          </a:p>
          <a:p>
            <a:pPr marL="360000" lvl="1" indent="-360000">
              <a:buFont typeface="Lucida Grande"/>
              <a:buChar char="→"/>
            </a:pPr>
            <a:r>
              <a:rPr lang="en-US" dirty="0" smtClean="0">
                <a:sym typeface="Wingdings"/>
              </a:rPr>
              <a:t>Effect of </a:t>
            </a:r>
            <a:r>
              <a:rPr lang="en-US" dirty="0" err="1" smtClean="0">
                <a:sym typeface="Wingdings"/>
              </a:rPr>
              <a:t>chromaticiy</a:t>
            </a:r>
            <a:r>
              <a:rPr lang="en-US" dirty="0" smtClean="0">
                <a:sym typeface="Wingdings"/>
              </a:rPr>
              <a:t> correction </a:t>
            </a:r>
            <a:r>
              <a:rPr lang="en-US" dirty="0">
                <a:sym typeface="Wingdings"/>
              </a:rPr>
              <a:t>(E. Benedetto, V. Forte. M. </a:t>
            </a:r>
            <a:r>
              <a:rPr lang="en-US" dirty="0" err="1" smtClean="0">
                <a:sym typeface="Wingdings"/>
              </a:rPr>
              <a:t>Kowalska</a:t>
            </a:r>
            <a:r>
              <a:rPr lang="en-US" dirty="0" smtClean="0">
                <a:sym typeface="Wingdings"/>
              </a:rPr>
              <a:t>, B. </a:t>
            </a:r>
            <a:r>
              <a:rPr lang="en-US" dirty="0" err="1" smtClean="0">
                <a:sym typeface="Wingdings"/>
              </a:rPr>
              <a:t>Mikulec</a:t>
            </a:r>
            <a:r>
              <a:rPr lang="en-US" dirty="0" smtClean="0">
                <a:sym typeface="Wingdings"/>
              </a:rPr>
              <a:t>) </a:t>
            </a:r>
          </a:p>
          <a:p>
            <a:pPr marL="720000" lvl="2" indent="-360000">
              <a:buFont typeface="Wingdings" charset="2"/>
              <a:buChar char="q"/>
            </a:pPr>
            <a:r>
              <a:rPr lang="en-US" dirty="0" smtClean="0">
                <a:sym typeface="Wingdings"/>
              </a:rPr>
              <a:t>Tune scans with different </a:t>
            </a:r>
            <a:r>
              <a:rPr lang="en-US" dirty="0" err="1" smtClean="0">
                <a:sym typeface="Wingdings"/>
              </a:rPr>
              <a:t>chroma</a:t>
            </a:r>
            <a:r>
              <a:rPr lang="en-US" dirty="0" smtClean="0">
                <a:sym typeface="Wingdings"/>
              </a:rPr>
              <a:t> settings</a:t>
            </a:r>
          </a:p>
          <a:p>
            <a:pPr marL="360000" lvl="1" indent="-360000">
              <a:buFont typeface="Lucida Grande"/>
              <a:buChar char="→"/>
            </a:pPr>
            <a:r>
              <a:rPr lang="en-US" dirty="0">
                <a:sym typeface="Wingdings"/>
              </a:rPr>
              <a:t>Effect of </a:t>
            </a:r>
            <a:r>
              <a:rPr lang="en-US" dirty="0" err="1">
                <a:sym typeface="Wingdings"/>
              </a:rPr>
              <a:t>octupoles</a:t>
            </a:r>
            <a:r>
              <a:rPr lang="en-US" dirty="0">
                <a:sym typeface="Wingdings"/>
              </a:rPr>
              <a:t> on space </a:t>
            </a:r>
            <a:r>
              <a:rPr lang="en-US" dirty="0" smtClean="0">
                <a:sym typeface="Wingdings"/>
              </a:rPr>
              <a:t>charge </a:t>
            </a:r>
            <a:r>
              <a:rPr lang="en-US" dirty="0">
                <a:sym typeface="Wingdings"/>
              </a:rPr>
              <a:t>(E. Benedetto, V. </a:t>
            </a:r>
            <a:r>
              <a:rPr lang="en-US" dirty="0" smtClean="0">
                <a:sym typeface="Wingdings"/>
              </a:rPr>
              <a:t>Forte)</a:t>
            </a:r>
          </a:p>
          <a:p>
            <a:pPr marL="360000" lvl="1" indent="-360000">
              <a:buFont typeface="Lucida Grande"/>
              <a:buChar char="→"/>
            </a:pPr>
            <a:r>
              <a:rPr lang="en-US" dirty="0" smtClean="0">
                <a:sym typeface="Wingdings"/>
              </a:rPr>
              <a:t>Tune shift measurements for impedance model (K. Li, C. </a:t>
            </a:r>
            <a:r>
              <a:rPr lang="en-US" dirty="0" err="1" smtClean="0">
                <a:sym typeface="Wingdings"/>
              </a:rPr>
              <a:t>Zannini</a:t>
            </a:r>
            <a:r>
              <a:rPr lang="en-US" dirty="0" smtClean="0">
                <a:sym typeface="Wingdings"/>
              </a:rPr>
              <a:t>)</a:t>
            </a:r>
          </a:p>
          <a:p>
            <a:pPr marL="720000" lvl="2" indent="-360000">
              <a:buFont typeface="Wingdings" charset="2"/>
              <a:buChar char="q"/>
            </a:pPr>
            <a:r>
              <a:rPr lang="en-US" dirty="0" smtClean="0">
                <a:sym typeface="Wingdings"/>
              </a:rPr>
              <a:t>Maybe localization with the new turn-by-turn acquisition in place?</a:t>
            </a:r>
          </a:p>
          <a:p>
            <a:pPr marL="360000" lvl="1" indent="-360000">
              <a:buFont typeface="Lucida Grande"/>
              <a:buChar char="→"/>
            </a:pPr>
            <a:r>
              <a:rPr lang="en-US" dirty="0" smtClean="0"/>
              <a:t>Hollow bunch creation by injection of sinusoidal offset function into C02 phase loop (A. Findlay, S. Hancock, A. </a:t>
            </a:r>
            <a:r>
              <a:rPr lang="en-US" dirty="0" err="1" smtClean="0"/>
              <a:t>Oeftiger</a:t>
            </a:r>
            <a:r>
              <a:rPr lang="en-US" dirty="0" smtClean="0"/>
              <a:t>)</a:t>
            </a:r>
            <a:endParaRPr lang="en-US" dirty="0" smtClean="0"/>
          </a:p>
          <a:p>
            <a:pPr marL="1008000" lvl="1" indent="-360000">
              <a:buFont typeface="Lucida Grande"/>
              <a:buChar char="→"/>
            </a:pPr>
            <a:endParaRPr lang="en-US" b="1" dirty="0"/>
          </a:p>
          <a:p>
            <a:pPr lvl="2"/>
            <a:endParaRPr lang="en-US" dirty="0" smtClean="0"/>
          </a:p>
        </p:txBody>
      </p:sp>
      <p:sp>
        <p:nvSpPr>
          <p:cNvPr id="23"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Tree>
    <p:extLst>
      <p:ext uri="{BB962C8B-B14F-4D97-AF65-F5344CB8AC3E}">
        <p14:creationId xmlns:p14="http://schemas.microsoft.com/office/powerpoint/2010/main" val="2371249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9</a:t>
            </a:fld>
            <a:endParaRPr lang="en-US" dirty="0">
              <a:solidFill>
                <a:srgbClr val="0055A0">
                  <a:tint val="75000"/>
                </a:srgbClr>
              </a:solidFill>
              <a:latin typeface="Arial"/>
            </a:endParaRPr>
          </a:p>
        </p:txBody>
      </p:sp>
      <p:sp>
        <p:nvSpPr>
          <p:cNvPr id="8" name="Title 1"/>
          <p:cNvSpPr>
            <a:spLocks noGrp="1"/>
          </p:cNvSpPr>
          <p:nvPr>
            <p:ph type="title"/>
          </p:nvPr>
        </p:nvSpPr>
        <p:spPr>
          <a:xfrm>
            <a:off x="457200" y="233493"/>
            <a:ext cx="8226854" cy="528507"/>
          </a:xfrm>
        </p:spPr>
        <p:txBody>
          <a:bodyPr>
            <a:noAutofit/>
          </a:bodyPr>
          <a:lstStyle/>
          <a:p>
            <a:r>
              <a:rPr lang="en-US" sz="3000" b="1" dirty="0" smtClean="0"/>
              <a:t>MD requests: PSB </a:t>
            </a:r>
            <a:endParaRPr lang="en-US" sz="3000" b="1" u="none" dirty="0"/>
          </a:p>
        </p:txBody>
      </p:sp>
      <p:sp>
        <p:nvSpPr>
          <p:cNvPr id="17" name="Text Placeholder 2"/>
          <p:cNvSpPr txBox="1">
            <a:spLocks/>
          </p:cNvSpPr>
          <p:nvPr/>
        </p:nvSpPr>
        <p:spPr>
          <a:xfrm>
            <a:off x="457200" y="1017133"/>
            <a:ext cx="8534180" cy="2313063"/>
          </a:xfrm>
          <a:prstGeom prst="rect">
            <a:avLst/>
          </a:prstGeom>
        </p:spPr>
        <p:txBody>
          <a:bodyPr>
            <a:normAutofit fontScale="700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b="1" dirty="0" smtClean="0"/>
              <a:t>MDs affecting the machines downstream</a:t>
            </a:r>
            <a:endParaRPr lang="en-US" b="1" dirty="0" smtClean="0"/>
          </a:p>
          <a:p>
            <a:pPr marL="360000" lvl="1" indent="-360000">
              <a:buFont typeface="Lucida Grande"/>
              <a:buChar char="→"/>
            </a:pPr>
            <a:r>
              <a:rPr lang="en-US" dirty="0">
                <a:sym typeface="Wingdings"/>
              </a:rPr>
              <a:t>Effect of changing the integer part of the </a:t>
            </a:r>
            <a:r>
              <a:rPr lang="en-US" dirty="0" smtClean="0">
                <a:sym typeface="Wingdings"/>
              </a:rPr>
              <a:t>tune </a:t>
            </a:r>
            <a:r>
              <a:rPr lang="en-US" dirty="0">
                <a:sym typeface="Wingdings"/>
              </a:rPr>
              <a:t>(E. Benedetto, V. Forte. M. </a:t>
            </a:r>
            <a:r>
              <a:rPr lang="en-US" dirty="0" err="1" smtClean="0">
                <a:sym typeface="Wingdings"/>
              </a:rPr>
              <a:t>Kowalska</a:t>
            </a:r>
            <a:r>
              <a:rPr lang="en-US" dirty="0">
                <a:sym typeface="Wingdings"/>
              </a:rPr>
              <a:t>)</a:t>
            </a:r>
            <a:endParaRPr lang="en-US" dirty="0" smtClean="0">
              <a:sym typeface="Wingdings"/>
            </a:endParaRPr>
          </a:p>
          <a:p>
            <a:pPr marL="727200" lvl="2" indent="-360000">
              <a:buFont typeface="Wingdings" charset="2"/>
              <a:buChar char="q"/>
            </a:pPr>
            <a:r>
              <a:rPr lang="en-US" dirty="0" smtClean="0">
                <a:sym typeface="Wingdings"/>
              </a:rPr>
              <a:t>Requires temporary </a:t>
            </a:r>
            <a:r>
              <a:rPr lang="en-US" dirty="0" err="1" smtClean="0">
                <a:sym typeface="Wingdings"/>
              </a:rPr>
              <a:t>recabling</a:t>
            </a:r>
            <a:r>
              <a:rPr lang="en-US" dirty="0" smtClean="0">
                <a:sym typeface="Wingdings"/>
              </a:rPr>
              <a:t>  dedicated time</a:t>
            </a:r>
            <a:endParaRPr lang="en-US" dirty="0">
              <a:sym typeface="Wingdings"/>
            </a:endParaRPr>
          </a:p>
          <a:p>
            <a:pPr marL="360000" lvl="1" indent="-360000">
              <a:buFont typeface="Lucida Grande"/>
              <a:buChar char="→"/>
            </a:pPr>
            <a:r>
              <a:rPr lang="en-US" dirty="0" err="1" smtClean="0"/>
              <a:t>Emittance</a:t>
            </a:r>
            <a:r>
              <a:rPr lang="en-US" dirty="0" smtClean="0"/>
              <a:t> measurements across injection chain (G. </a:t>
            </a:r>
            <a:r>
              <a:rPr lang="en-US" dirty="0" err="1" smtClean="0"/>
              <a:t>Sterbini</a:t>
            </a:r>
            <a:r>
              <a:rPr lang="en-US" dirty="0" smtClean="0"/>
              <a:t>, A. Guerrero</a:t>
            </a:r>
            <a:r>
              <a:rPr lang="en-US" dirty="0" smtClean="0"/>
              <a:t>)</a:t>
            </a:r>
            <a:endParaRPr lang="en-US" dirty="0">
              <a:sym typeface="Wingdings"/>
            </a:endParaRPr>
          </a:p>
          <a:p>
            <a:pPr marL="727200" lvl="2" indent="-360000">
              <a:buFont typeface="Wingdings" charset="2"/>
              <a:buChar char="q"/>
            </a:pPr>
            <a:r>
              <a:rPr lang="en-US" dirty="0" smtClean="0">
                <a:sym typeface="Wingdings"/>
              </a:rPr>
              <a:t>Calibration of measurements in the PSB (all four rings, WS and SEM)</a:t>
            </a:r>
          </a:p>
          <a:p>
            <a:pPr marL="727200" lvl="2" indent="-360000">
              <a:buFont typeface="Wingdings" charset="2"/>
              <a:buChar char="q"/>
            </a:pPr>
            <a:r>
              <a:rPr lang="en-US" dirty="0" err="1" smtClean="0">
                <a:sym typeface="Wingdings"/>
              </a:rPr>
              <a:t>Emittance</a:t>
            </a:r>
            <a:r>
              <a:rPr lang="en-US" dirty="0" smtClean="0">
                <a:sym typeface="Wingdings"/>
              </a:rPr>
              <a:t> preservation along the injection chain  simultaneous measurements in PS and SPS</a:t>
            </a:r>
            <a:endParaRPr lang="en-US" dirty="0">
              <a:sym typeface="Wingdings"/>
            </a:endParaRPr>
          </a:p>
          <a:p>
            <a:pPr marL="648000" lvl="1" indent="0">
              <a:buNone/>
            </a:pPr>
            <a:endParaRPr lang="en-US" b="1" dirty="0"/>
          </a:p>
          <a:p>
            <a:pPr lvl="2"/>
            <a:endParaRPr lang="en-US" dirty="0" smtClean="0"/>
          </a:p>
        </p:txBody>
      </p:sp>
      <p:sp>
        <p:nvSpPr>
          <p:cNvPr id="23" name="Footer Placeholder 3"/>
          <p:cNvSpPr>
            <a:spLocks noGrp="1"/>
          </p:cNvSpPr>
          <p:nvPr>
            <p:ph type="ftr" sz="quarter" idx="3"/>
          </p:nvPr>
        </p:nvSpPr>
        <p:spPr>
          <a:xfrm>
            <a:off x="5182756" y="6356350"/>
            <a:ext cx="2895600" cy="365125"/>
          </a:xfrm>
        </p:spPr>
        <p:txBody>
          <a:bodyPr/>
          <a:lstStyle/>
          <a:p>
            <a:r>
              <a:rPr lang="en-US" dirty="0" smtClean="0">
                <a:solidFill>
                  <a:srgbClr val="0055A0">
                    <a:tint val="75000"/>
                  </a:srgbClr>
                </a:solidFill>
                <a:latin typeface="Arial"/>
              </a:rPr>
              <a:t>MSWG  meeting, 30/05/2014</a:t>
            </a:r>
            <a:endParaRPr lang="en-US" dirty="0">
              <a:solidFill>
                <a:srgbClr val="0055A0">
                  <a:tint val="75000"/>
                </a:srgbClr>
              </a:solidFill>
              <a:latin typeface="Arial"/>
            </a:endParaRPr>
          </a:p>
        </p:txBody>
      </p:sp>
      <p:sp>
        <p:nvSpPr>
          <p:cNvPr id="6" name="TextBox 5"/>
          <p:cNvSpPr txBox="1"/>
          <p:nvPr/>
        </p:nvSpPr>
        <p:spPr>
          <a:xfrm>
            <a:off x="1205166" y="3783724"/>
            <a:ext cx="6129476" cy="923330"/>
          </a:xfrm>
          <a:prstGeom prst="rect">
            <a:avLst/>
          </a:prstGeom>
          <a:noFill/>
          <a:ln>
            <a:solidFill>
              <a:srgbClr val="004078"/>
            </a:solidFill>
          </a:ln>
        </p:spPr>
        <p:txBody>
          <a:bodyPr wrap="square" rtlCol="0">
            <a:spAutoFit/>
          </a:bodyPr>
          <a:lstStyle/>
          <a:p>
            <a:r>
              <a:rPr lang="en-US" b="1" dirty="0" smtClean="0"/>
              <a:t>Globally for the PSB:</a:t>
            </a:r>
          </a:p>
          <a:p>
            <a:r>
              <a:rPr lang="en-US" b="1" dirty="0" smtClean="0"/>
              <a:t>About as many MD type requests as many available weeks for MDs (~25)</a:t>
            </a:r>
            <a:endParaRPr lang="en-US" b="1" dirty="0" smtClean="0">
              <a:sym typeface="Wingdings"/>
            </a:endParaRPr>
          </a:p>
        </p:txBody>
      </p:sp>
    </p:spTree>
    <p:extLst>
      <p:ext uri="{BB962C8B-B14F-4D97-AF65-F5344CB8AC3E}">
        <p14:creationId xmlns:p14="http://schemas.microsoft.com/office/powerpoint/2010/main" val="191682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CERNCorporate4-3">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2869</TotalTime>
  <Words>2762</Words>
  <Application>Microsoft Macintosh PowerPoint</Application>
  <PresentationFormat>On-screen Show (4:3)</PresentationFormat>
  <Paragraphs>247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1_CERNCorporate4-3</vt:lpstr>
      <vt:lpstr>Injector MD planning and requests for 2014 </vt:lpstr>
      <vt:lpstr>Machine start up and beginning of the MDs </vt:lpstr>
      <vt:lpstr>Machine start up and beginning of the MDs </vt:lpstr>
      <vt:lpstr>Machine start up and beginning of the MDs </vt:lpstr>
      <vt:lpstr>Organisation of the MDs </vt:lpstr>
      <vt:lpstr>Organisation of the MDs </vt:lpstr>
      <vt:lpstr>MD requests: PSB </vt:lpstr>
      <vt:lpstr>MD requests: PSB </vt:lpstr>
      <vt:lpstr>MD requests: PSB </vt:lpstr>
      <vt:lpstr>MD requests: PS </vt:lpstr>
      <vt:lpstr>MD requests: PS </vt:lpstr>
      <vt:lpstr>MD requests: PS </vt:lpstr>
      <vt:lpstr>MD requests: PS </vt:lpstr>
      <vt:lpstr>MD requests: SPS </vt:lpstr>
      <vt:lpstr>MD requests: SPS </vt:lpstr>
      <vt:lpstr>MD requests: SPS </vt:lpstr>
      <vt:lpstr>MD requests: SPS </vt:lpstr>
      <vt:lpstr>MD requests: SPS </vt:lpstr>
      <vt:lpstr>MD requests: Ion chain </vt:lpstr>
      <vt:lpstr>Summary</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 planning and requests for 2014 </dc:title>
  <dc:creator>Giovanni Rumolo</dc:creator>
  <cp:lastModifiedBy>Giovanni Rumolo</cp:lastModifiedBy>
  <cp:revision>133</cp:revision>
  <cp:lastPrinted>2014-05-28T15:59:44Z</cp:lastPrinted>
  <dcterms:created xsi:type="dcterms:W3CDTF">2014-05-28T09:54:55Z</dcterms:created>
  <dcterms:modified xsi:type="dcterms:W3CDTF">2014-05-30T09:44:27Z</dcterms:modified>
</cp:coreProperties>
</file>